
<file path=[Content_Types].xml><?xml version="1.0" encoding="utf-8"?>
<Types xmlns="http://schemas.openxmlformats.org/package/2006/content-types">
  <Default Extension="fntdata" ContentType="application/x-fontdata"/>
  <Default Extension="gif" ContentType="image/gif"/>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9"/>
  </p:notesMasterIdLst>
  <p:sldIdLst>
    <p:sldId id="256" r:id="rId2"/>
    <p:sldId id="257" r:id="rId3"/>
    <p:sldId id="259" r:id="rId4"/>
    <p:sldId id="310" r:id="rId5"/>
    <p:sldId id="262" r:id="rId6"/>
    <p:sldId id="307" r:id="rId7"/>
    <p:sldId id="258" r:id="rId8"/>
    <p:sldId id="260" r:id="rId9"/>
    <p:sldId id="305" r:id="rId10"/>
    <p:sldId id="306" r:id="rId11"/>
    <p:sldId id="261" r:id="rId12"/>
    <p:sldId id="263" r:id="rId13"/>
    <p:sldId id="309" r:id="rId14"/>
    <p:sldId id="308" r:id="rId15"/>
    <p:sldId id="264" r:id="rId16"/>
    <p:sldId id="268" r:id="rId17"/>
    <p:sldId id="266" r:id="rId18"/>
  </p:sldIdLst>
  <p:sldSz cx="9144000" cy="5143500" type="screen16x9"/>
  <p:notesSz cx="6858000" cy="9144000"/>
  <p:embeddedFontLst>
    <p:embeddedFont>
      <p:font typeface="Montserrat" panose="00000500000000000000" pitchFamily="2" charset="0"/>
      <p:regular r:id="rId20"/>
      <p:bold r:id="rId21"/>
      <p:italic r:id="rId22"/>
      <p:boldItalic r:id="rId23"/>
    </p:embeddedFont>
    <p:embeddedFont>
      <p:font typeface="Montserrat ExtraBold" panose="00000900000000000000" pitchFamily="2" charset="0"/>
      <p:bold r:id="rId24"/>
      <p:boldItalic r:id="rId25"/>
    </p:embeddedFont>
    <p:embeddedFont>
      <p:font typeface="Montserrat ExtraLight" panose="00000300000000000000" pitchFamily="2" charset="0"/>
      <p:regular r:id="rId26"/>
      <p:bold r:id="rId27"/>
      <p:italic r:id="rId28"/>
      <p:boldItalic r:id="rId29"/>
    </p:embeddedFont>
    <p:embeddedFont>
      <p:font typeface="Montserrat Medium" panose="000006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5E6"/>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4875D5-D81F-4B0C-8965-4A20AA4EC189}">
  <a:tblStyle styleId="{6E4875D5-D81F-4B0C-8965-4A20AA4EC1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3" autoAdjust="0"/>
    <p:restoredTop sz="94660"/>
  </p:normalViewPr>
  <p:slideViewPr>
    <p:cSldViewPr snapToGrid="0">
      <p:cViewPr varScale="1">
        <p:scale>
          <a:sx n="134" d="100"/>
          <a:sy n="134" d="100"/>
        </p:scale>
        <p:origin x="317"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D05F404-C0BA-570A-FEE0-61F083322594}"/>
            </a:ext>
          </a:extLst>
        </p:cNvPr>
        <p:cNvGrpSpPr/>
        <p:nvPr/>
      </p:nvGrpSpPr>
      <p:grpSpPr>
        <a:xfrm>
          <a:off x="0" y="0"/>
          <a:ext cx="0" cy="0"/>
          <a:chOff x="0" y="0"/>
          <a:chExt cx="0" cy="0"/>
        </a:xfrm>
      </p:grpSpPr>
      <p:sp>
        <p:nvSpPr>
          <p:cNvPr id="218" name="Google Shape;218;g7f9262ee2f_0_5:notes">
            <a:extLst>
              <a:ext uri="{FF2B5EF4-FFF2-40B4-BE49-F238E27FC236}">
                <a16:creationId xmlns:a16="http://schemas.microsoft.com/office/drawing/2014/main" id="{CD47D1C2-DC69-1DF0-AA06-39C05581D8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a:extLst>
              <a:ext uri="{FF2B5EF4-FFF2-40B4-BE49-F238E27FC236}">
                <a16:creationId xmlns:a16="http://schemas.microsoft.com/office/drawing/2014/main" id="{BC6FE4A9-2EE1-8DC7-3D05-434618AD52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100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81E03CA-7FDC-14F7-850E-CDB0DA190563}"/>
            </a:ext>
          </a:extLst>
        </p:cNvPr>
        <p:cNvGrpSpPr/>
        <p:nvPr/>
      </p:nvGrpSpPr>
      <p:grpSpPr>
        <a:xfrm>
          <a:off x="0" y="0"/>
          <a:ext cx="0" cy="0"/>
          <a:chOff x="0" y="0"/>
          <a:chExt cx="0" cy="0"/>
        </a:xfrm>
      </p:grpSpPr>
      <p:sp>
        <p:nvSpPr>
          <p:cNvPr id="218" name="Google Shape;218;g7f9262ee2f_0_5:notes">
            <a:extLst>
              <a:ext uri="{FF2B5EF4-FFF2-40B4-BE49-F238E27FC236}">
                <a16:creationId xmlns:a16="http://schemas.microsoft.com/office/drawing/2014/main" id="{E96B541F-42CD-D1B0-CA19-44DF9791E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a:extLst>
              <a:ext uri="{FF2B5EF4-FFF2-40B4-BE49-F238E27FC236}">
                <a16:creationId xmlns:a16="http://schemas.microsoft.com/office/drawing/2014/main" id="{EF1EC2AD-1BB1-493F-CB8B-618B3FFD1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255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45BF98B-0B58-7C2D-4AFA-149F04C8462D}"/>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4CD19936-8BD1-4A3B-0CF7-DFD65903F7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D173296F-CEAB-9036-2D12-37F45458EF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914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DBF3F6B5-C8AA-7966-ADDB-749AA93FC50D}"/>
            </a:ext>
          </a:extLst>
        </p:cNvPr>
        <p:cNvGrpSpPr/>
        <p:nvPr/>
      </p:nvGrpSpPr>
      <p:grpSpPr>
        <a:xfrm>
          <a:off x="0" y="0"/>
          <a:ext cx="0" cy="0"/>
          <a:chOff x="0" y="0"/>
          <a:chExt cx="0" cy="0"/>
        </a:xfrm>
      </p:grpSpPr>
      <p:sp>
        <p:nvSpPr>
          <p:cNvPr id="197" name="Google Shape;197;g7290233416_0_7:notes">
            <a:extLst>
              <a:ext uri="{FF2B5EF4-FFF2-40B4-BE49-F238E27FC236}">
                <a16:creationId xmlns:a16="http://schemas.microsoft.com/office/drawing/2014/main" id="{9B2BD4CD-52A6-D295-29A4-1DA4F3CDF2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a:extLst>
              <a:ext uri="{FF2B5EF4-FFF2-40B4-BE49-F238E27FC236}">
                <a16:creationId xmlns:a16="http://schemas.microsoft.com/office/drawing/2014/main" id="{16812A01-D9A2-350D-3005-1756C586BC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438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A793FC02-97FD-479C-4909-98A13FCF2E59}"/>
            </a:ext>
          </a:extLst>
        </p:cNvPr>
        <p:cNvGrpSpPr/>
        <p:nvPr/>
      </p:nvGrpSpPr>
      <p:grpSpPr>
        <a:xfrm>
          <a:off x="0" y="0"/>
          <a:ext cx="0" cy="0"/>
          <a:chOff x="0" y="0"/>
          <a:chExt cx="0" cy="0"/>
        </a:xfrm>
      </p:grpSpPr>
      <p:sp>
        <p:nvSpPr>
          <p:cNvPr id="197" name="Google Shape;197;g7290233416_0_7:notes">
            <a:extLst>
              <a:ext uri="{FF2B5EF4-FFF2-40B4-BE49-F238E27FC236}">
                <a16:creationId xmlns:a16="http://schemas.microsoft.com/office/drawing/2014/main" id="{233F25A7-E08D-0CF6-7A64-BCD93C3BD3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a:extLst>
              <a:ext uri="{FF2B5EF4-FFF2-40B4-BE49-F238E27FC236}">
                <a16:creationId xmlns:a16="http://schemas.microsoft.com/office/drawing/2014/main" id="{49588A21-776D-C3F1-B01F-E649A36F13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293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8" r:id="rId7"/>
    <p:sldLayoutId id="2147483659" r:id="rId8"/>
    <p:sldLayoutId id="2147483660" r:id="rId9"/>
    <p:sldLayoutId id="2147483661" r:id="rId10"/>
    <p:sldLayoutId id="2147483662" r:id="rId11"/>
    <p:sldLayoutId id="2147483663" r:id="rId12"/>
    <p:sldLayoutId id="2147483664" r:id="rId13"/>
    <p:sldLayoutId id="2147483669" r:id="rId14"/>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Gg25GfA456o" TargetMode="External"/><Relationship Id="rId3" Type="http://schemas.openxmlformats.org/officeDocument/2006/relationships/hyperlink" Target="https://emanual.robotis.com/" TargetMode="External"/><Relationship Id="rId7" Type="http://schemas.openxmlformats.org/officeDocument/2006/relationships/hyperlink" Target="https://discourse.ros.org/"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hyperlink" Target="https://wiki.ros.org/turtlebot3" TargetMode="External"/><Relationship Id="rId5" Type="http://schemas.openxmlformats.org/officeDocument/2006/relationships/hyperlink" Target="https://gazebosim.org/home" TargetMode="External"/><Relationship Id="rId4" Type="http://schemas.openxmlformats.org/officeDocument/2006/relationships/hyperlink" Target="https://www.theconstruct.ai/turtlebot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Mbappe</a:t>
            </a:r>
            <a:endParaRPr dirty="0"/>
          </a:p>
        </p:txBody>
      </p:sp>
      <p:sp>
        <p:nvSpPr>
          <p:cNvPr id="163" name="Google Shape;163;p38"/>
          <p:cNvSpPr txBox="1">
            <a:spLocks noGrp="1"/>
          </p:cNvSpPr>
          <p:nvPr>
            <p:ph type="subTitle" idx="1"/>
          </p:nvPr>
        </p:nvSpPr>
        <p:spPr>
          <a:xfrm>
            <a:off x="6853815" y="4095697"/>
            <a:ext cx="1924425" cy="1308879"/>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 b="1" dirty="0"/>
              <a:t>Autori:  </a:t>
            </a:r>
          </a:p>
          <a:p>
            <a:pPr marL="0" lvl="0" indent="0" algn="l" rtl="0">
              <a:spcBef>
                <a:spcPts val="0"/>
              </a:spcBef>
              <a:spcAft>
                <a:spcPts val="0"/>
              </a:spcAft>
            </a:pPr>
            <a:r>
              <a:rPr lang="en" b="1" dirty="0"/>
              <a:t>Handrugan Radu</a:t>
            </a:r>
          </a:p>
          <a:p>
            <a:pPr marL="0" lvl="0" indent="0" algn="l" rtl="0">
              <a:spcBef>
                <a:spcPts val="0"/>
              </a:spcBef>
              <a:spcAft>
                <a:spcPts val="0"/>
              </a:spcAft>
            </a:pPr>
            <a:r>
              <a:rPr lang="en" b="1" dirty="0"/>
              <a:t>Humaciu Denis </a:t>
            </a:r>
          </a:p>
          <a:p>
            <a:pPr marL="0" lvl="0" indent="0" algn="l" rtl="0">
              <a:spcBef>
                <a:spcPts val="0"/>
              </a:spcBef>
              <a:spcAft>
                <a:spcPts val="0"/>
              </a:spcAft>
            </a:pPr>
            <a:r>
              <a:rPr lang="en" b="1" dirty="0"/>
              <a:t>Leahu Jonathan </a:t>
            </a:r>
            <a:endParaRPr b="1"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GB" sz="2200" b="0" dirty="0" err="1">
                <a:latin typeface="Montserrat ExtraLight"/>
                <a:ea typeface="Montserrat ExtraLight"/>
                <a:cs typeface="Montserrat ExtraLight"/>
                <a:sym typeface="Montserrat ExtraLight"/>
              </a:rPr>
              <a:t>Proiect</a:t>
            </a:r>
            <a:r>
              <a:rPr lang="en-GB" sz="2200" b="0" dirty="0">
                <a:latin typeface="Montserrat ExtraLight"/>
                <a:ea typeface="Montserrat ExtraLight"/>
                <a:cs typeface="Montserrat ExtraLight"/>
                <a:sym typeface="Montserrat ExtraLight"/>
              </a:rPr>
              <a:t> </a:t>
            </a:r>
            <a:r>
              <a:rPr lang="en-GB" sz="2200" b="0" dirty="0" err="1">
                <a:latin typeface="Montserrat ExtraLight"/>
                <a:ea typeface="Montserrat ExtraLight"/>
                <a:cs typeface="Montserrat ExtraLight"/>
                <a:sym typeface="Montserrat ExtraLight"/>
              </a:rPr>
              <a:t>Sincretic</a:t>
            </a:r>
            <a:r>
              <a:rPr lang="en-GB" sz="2200" b="0" dirty="0">
                <a:latin typeface="Montserrat ExtraLight"/>
                <a:ea typeface="Montserrat ExtraLight"/>
                <a:cs typeface="Montserrat ExtraLight"/>
                <a:sym typeface="Montserrat ExtraLight"/>
              </a:rPr>
              <a:t> I</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63;p38">
            <a:extLst>
              <a:ext uri="{FF2B5EF4-FFF2-40B4-BE49-F238E27FC236}">
                <a16:creationId xmlns:a16="http://schemas.microsoft.com/office/drawing/2014/main" id="{3438295A-A229-D726-14FA-F3EB37479A45}"/>
              </a:ext>
            </a:extLst>
          </p:cNvPr>
          <p:cNvSpPr txBox="1">
            <a:spLocks/>
          </p:cNvSpPr>
          <p:nvPr/>
        </p:nvSpPr>
        <p:spPr>
          <a:xfrm>
            <a:off x="0" y="0"/>
            <a:ext cx="4440968" cy="1060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n-GB" sz="1200" b="1" dirty="0"/>
              <a:t>UNIVERSITATEA POLITEHNICA TIMISOARA</a:t>
            </a:r>
          </a:p>
          <a:p>
            <a:pPr marL="0" indent="0" algn="l"/>
            <a:r>
              <a:rPr lang="en-GB" sz="1200" b="1" dirty="0"/>
              <a:t>FACULTATEA DE AUTOMATICA SI CALCULATOARE</a:t>
            </a:r>
          </a:p>
          <a:p>
            <a:pPr marL="0" indent="0" algn="l"/>
            <a:r>
              <a:rPr lang="en-GB" sz="1200" b="1" dirty="0"/>
              <a:t>INGINERIA SISTEMELOR</a:t>
            </a:r>
          </a:p>
          <a:p>
            <a:pPr marL="0" indent="0"/>
            <a:endParaRPr lang="en-GB" sz="1200" dirty="0"/>
          </a:p>
        </p:txBody>
      </p:sp>
      <p:sp>
        <p:nvSpPr>
          <p:cNvPr id="3" name="Google Shape;163;p38">
            <a:extLst>
              <a:ext uri="{FF2B5EF4-FFF2-40B4-BE49-F238E27FC236}">
                <a16:creationId xmlns:a16="http://schemas.microsoft.com/office/drawing/2014/main" id="{79E7C637-4709-DF70-67E7-9679EFE026BC}"/>
              </a:ext>
            </a:extLst>
          </p:cNvPr>
          <p:cNvSpPr txBox="1">
            <a:spLocks/>
          </p:cNvSpPr>
          <p:nvPr/>
        </p:nvSpPr>
        <p:spPr>
          <a:xfrm>
            <a:off x="1798215" y="4589972"/>
            <a:ext cx="5055600" cy="4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r>
              <a:rPr lang="en-GB" sz="1200" b="1" dirty="0" err="1"/>
              <a:t>Coordonatori</a:t>
            </a:r>
            <a:r>
              <a:rPr lang="en-GB" sz="1200" b="1" dirty="0"/>
              <a:t>: As. Ing. Emil </a:t>
            </a:r>
            <a:r>
              <a:rPr lang="en-GB" sz="1200" b="1" dirty="0" err="1"/>
              <a:t>Voisan</a:t>
            </a:r>
            <a:r>
              <a:rPr lang="en-GB" sz="1200" b="1" dirty="0"/>
              <a:t>, Alexa Liviu-</a:t>
            </a:r>
            <a:r>
              <a:rPr lang="en-GB" sz="1200" b="1" dirty="0" err="1"/>
              <a:t>Aniel</a:t>
            </a:r>
            <a:endParaRPr lang="en-GB" sz="1200" b="1"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B3EC9C1B-A2F3-9953-3B27-69A6FA1AC6A6}"/>
            </a:ext>
          </a:extLst>
        </p:cNvPr>
        <p:cNvGrpSpPr/>
        <p:nvPr/>
      </p:nvGrpSpPr>
      <p:grpSpPr>
        <a:xfrm>
          <a:off x="0" y="0"/>
          <a:ext cx="0" cy="0"/>
          <a:chOff x="0" y="0"/>
          <a:chExt cx="0" cy="0"/>
        </a:xfrm>
      </p:grpSpPr>
      <p:sp>
        <p:nvSpPr>
          <p:cNvPr id="201" name="Google Shape;201;p42">
            <a:extLst>
              <a:ext uri="{FF2B5EF4-FFF2-40B4-BE49-F238E27FC236}">
                <a16:creationId xmlns:a16="http://schemas.microsoft.com/office/drawing/2014/main" id="{DE64B846-D20D-F7A2-A042-AE869C89BF8D}"/>
              </a:ext>
            </a:extLst>
          </p:cNvPr>
          <p:cNvSpPr txBox="1">
            <a:spLocks noGrp="1"/>
          </p:cNvSpPr>
          <p:nvPr>
            <p:ph type="ctrTitle"/>
          </p:nvPr>
        </p:nvSpPr>
        <p:spPr>
          <a:xfrm>
            <a:off x="667519" y="174945"/>
            <a:ext cx="8390755" cy="3099750"/>
          </a:xfrm>
          <a:prstGeom prst="rect">
            <a:avLst/>
          </a:prstGeom>
        </p:spPr>
        <p:txBody>
          <a:bodyPr spcFirstLastPara="1" wrap="square" lIns="91425" tIns="91425" rIns="91425" bIns="91425" anchor="t" anchorCtr="0">
            <a:noAutofit/>
          </a:bodyPr>
          <a:lstStyle/>
          <a:p>
            <a:pPr lvl="0" indent="0" algn="l" rtl="0">
              <a:lnSpc>
                <a:spcPct val="150000"/>
              </a:lnSpc>
              <a:spcBef>
                <a:spcPts val="600"/>
              </a:spcBef>
              <a:spcAft>
                <a:spcPts val="600"/>
              </a:spcAft>
              <a:buNone/>
            </a:pPr>
            <a:r>
              <a:rPr lang="en-GB" sz="1600" dirty="0">
                <a:solidFill>
                  <a:srgbClr val="85D5E6"/>
                </a:solidFill>
                <a:latin typeface="Montserrat ExtraBold" panose="00000900000000000000" pitchFamily="2" charset="0"/>
              </a:rPr>
              <a:t>Gazebo </a:t>
            </a:r>
            <a:r>
              <a:rPr lang="en-GB" sz="1600" dirty="0" err="1">
                <a:solidFill>
                  <a:srgbClr val="85D5E6"/>
                </a:solidFill>
                <a:latin typeface="Montserrat Medium" panose="00000600000000000000" pitchFamily="2" charset="0"/>
              </a:rPr>
              <a:t>este</a:t>
            </a:r>
            <a:r>
              <a:rPr lang="en-GB" sz="1600" dirty="0">
                <a:solidFill>
                  <a:srgbClr val="85D5E6"/>
                </a:solidFill>
                <a:latin typeface="Montserrat Medium" panose="00000600000000000000" pitchFamily="2" charset="0"/>
              </a:rPr>
              <a:t> un simulator </a:t>
            </a:r>
            <a:r>
              <a:rPr lang="en-GB" sz="1600" dirty="0" err="1">
                <a:solidFill>
                  <a:srgbClr val="85D5E6"/>
                </a:solidFill>
                <a:latin typeface="Montserrat Medium" panose="00000600000000000000" pitchFamily="2" charset="0"/>
              </a:rPr>
              <a:t>avansat</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pentru</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roboti</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utilizat</a:t>
            </a:r>
            <a:r>
              <a:rPr lang="en-GB" sz="1600" dirty="0">
                <a:solidFill>
                  <a:srgbClr val="85D5E6"/>
                </a:solidFill>
                <a:latin typeface="Montserrat Medium" panose="00000600000000000000" pitchFamily="2" charset="0"/>
              </a:rPr>
              <a:t> pe </a:t>
            </a:r>
            <a:r>
              <a:rPr lang="en-GB" sz="1600" dirty="0" err="1">
                <a:solidFill>
                  <a:srgbClr val="85D5E6"/>
                </a:solidFill>
                <a:latin typeface="Montserrat Medium" panose="00000600000000000000" pitchFamily="2" charset="0"/>
              </a:rPr>
              <a:t>scara</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larga</a:t>
            </a:r>
            <a:r>
              <a:rPr lang="en-GB" sz="1600" dirty="0">
                <a:solidFill>
                  <a:srgbClr val="85D5E6"/>
                </a:solidFill>
                <a:latin typeface="Montserrat Medium" panose="00000600000000000000" pitchFamily="2" charset="0"/>
              </a:rPr>
              <a:t> in </a:t>
            </a:r>
            <a:r>
              <a:rPr lang="en-GB" sz="1600" dirty="0" err="1">
                <a:solidFill>
                  <a:srgbClr val="85D5E6"/>
                </a:solidFill>
                <a:latin typeface="Montserrat Medium" panose="00000600000000000000" pitchFamily="2" charset="0"/>
              </a:rPr>
              <a:t>cercetare</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si</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educatie</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pentru</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testarea</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algoritmilor</a:t>
            </a:r>
            <a:r>
              <a:rPr lang="en-GB" sz="1600" dirty="0">
                <a:solidFill>
                  <a:srgbClr val="85D5E6"/>
                </a:solidFill>
                <a:latin typeface="Montserrat Medium" panose="00000600000000000000" pitchFamily="2" charset="0"/>
              </a:rPr>
              <a:t> de </a:t>
            </a:r>
            <a:r>
              <a:rPr lang="en-GB" sz="1600" dirty="0" err="1">
                <a:solidFill>
                  <a:srgbClr val="85D5E6"/>
                </a:solidFill>
                <a:latin typeface="Montserrat Medium" panose="00000600000000000000" pitchFamily="2" charset="0"/>
              </a:rPr>
              <a:t>robotica</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intr</a:t>
            </a:r>
            <a:r>
              <a:rPr lang="en-GB" sz="1600" dirty="0">
                <a:solidFill>
                  <a:srgbClr val="85D5E6"/>
                </a:solidFill>
                <a:latin typeface="Montserrat Medium" panose="00000600000000000000" pitchFamily="2" charset="0"/>
              </a:rPr>
              <a:t>-un </a:t>
            </a:r>
            <a:r>
              <a:rPr lang="en-GB" sz="1600" dirty="0" err="1">
                <a:solidFill>
                  <a:srgbClr val="85D5E6"/>
                </a:solidFill>
                <a:latin typeface="Montserrat Medium" panose="00000600000000000000" pitchFamily="2" charset="0"/>
              </a:rPr>
              <a:t>mediu</a:t>
            </a:r>
            <a:r>
              <a:rPr lang="en-GB" sz="1600" dirty="0">
                <a:solidFill>
                  <a:srgbClr val="85D5E6"/>
                </a:solidFill>
                <a:latin typeface="Montserrat Medium" panose="00000600000000000000" pitchFamily="2" charset="0"/>
              </a:rPr>
              <a:t> virtual </a:t>
            </a:r>
            <a:r>
              <a:rPr lang="en-GB" sz="1600" dirty="0" err="1">
                <a:solidFill>
                  <a:srgbClr val="85D5E6"/>
                </a:solidFill>
                <a:latin typeface="Montserrat Medium" panose="00000600000000000000" pitchFamily="2" charset="0"/>
              </a:rPr>
              <a:t>inainte</a:t>
            </a:r>
            <a:r>
              <a:rPr lang="en-GB" sz="1600" dirty="0">
                <a:solidFill>
                  <a:srgbClr val="85D5E6"/>
                </a:solidFill>
                <a:latin typeface="Montserrat Medium" panose="00000600000000000000" pitchFamily="2" charset="0"/>
              </a:rPr>
              <a:t> de </a:t>
            </a:r>
            <a:r>
              <a:rPr lang="en-GB" sz="1600" dirty="0" err="1">
                <a:solidFill>
                  <a:srgbClr val="85D5E6"/>
                </a:solidFill>
                <a:latin typeface="Montserrat Medium" panose="00000600000000000000" pitchFamily="2" charset="0"/>
              </a:rPr>
              <a:t>implementarea</a:t>
            </a:r>
            <a:r>
              <a:rPr lang="en-GB" sz="1600" dirty="0">
                <a:solidFill>
                  <a:srgbClr val="85D5E6"/>
                </a:solidFill>
                <a:latin typeface="Montserrat Medium" panose="00000600000000000000" pitchFamily="2" charset="0"/>
              </a:rPr>
              <a:t> pe hardware real, cu </a:t>
            </a:r>
            <a:r>
              <a:rPr lang="en-GB" sz="1600" dirty="0" err="1">
                <a:solidFill>
                  <a:srgbClr val="85D5E6"/>
                </a:solidFill>
                <a:latin typeface="Montserrat Medium" panose="00000600000000000000" pitchFamily="2" charset="0"/>
              </a:rPr>
              <a:t>scopul</a:t>
            </a:r>
            <a:r>
              <a:rPr lang="en-GB" sz="1600" dirty="0">
                <a:solidFill>
                  <a:srgbClr val="85D5E6"/>
                </a:solidFill>
                <a:latin typeface="Montserrat Medium" panose="00000600000000000000" pitchFamily="2" charset="0"/>
              </a:rPr>
              <a:t> de a </a:t>
            </a:r>
            <a:r>
              <a:rPr lang="en-GB" sz="1600" dirty="0" err="1">
                <a:solidFill>
                  <a:srgbClr val="85D5E6"/>
                </a:solidFill>
                <a:latin typeface="Montserrat Medium" panose="00000600000000000000" pitchFamily="2" charset="0"/>
              </a:rPr>
              <a:t>detecta</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aparitia</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anumitor</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greseli</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sau</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erori</a:t>
            </a:r>
            <a:r>
              <a:rPr lang="en-GB" sz="1600" dirty="0">
                <a:solidFill>
                  <a:srgbClr val="85D5E6"/>
                </a:solidFill>
                <a:latin typeface="Montserrat Medium" panose="00000600000000000000" pitchFamily="2" charset="0"/>
              </a:rPr>
              <a:t>. Este open-source </a:t>
            </a:r>
            <a:r>
              <a:rPr lang="en-GB" sz="1600" dirty="0" err="1">
                <a:solidFill>
                  <a:srgbClr val="85D5E6"/>
                </a:solidFill>
                <a:latin typeface="Montserrat Medium" panose="00000600000000000000" pitchFamily="2" charset="0"/>
              </a:rPr>
              <a:t>si</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ofera</a:t>
            </a:r>
            <a:r>
              <a:rPr lang="en-GB" sz="1600" dirty="0">
                <a:solidFill>
                  <a:srgbClr val="85D5E6"/>
                </a:solidFill>
                <a:latin typeface="Montserrat Medium" panose="00000600000000000000" pitchFamily="2" charset="0"/>
              </a:rPr>
              <a:t> un </a:t>
            </a:r>
            <a:r>
              <a:rPr lang="en-GB" sz="1600" dirty="0" err="1">
                <a:solidFill>
                  <a:srgbClr val="85D5E6"/>
                </a:solidFill>
                <a:latin typeface="Montserrat Medium" panose="00000600000000000000" pitchFamily="2" charset="0"/>
              </a:rPr>
              <a:t>mediu</a:t>
            </a:r>
            <a:r>
              <a:rPr lang="en-GB" sz="1600" dirty="0">
                <a:solidFill>
                  <a:srgbClr val="85D5E6"/>
                </a:solidFill>
                <a:latin typeface="Montserrat Medium" panose="00000600000000000000" pitchFamily="2" charset="0"/>
              </a:rPr>
              <a:t> realist </a:t>
            </a:r>
            <a:r>
              <a:rPr lang="en-GB" sz="1600" dirty="0" err="1">
                <a:solidFill>
                  <a:srgbClr val="85D5E6"/>
                </a:solidFill>
                <a:latin typeface="Montserrat Medium" panose="00000600000000000000" pitchFamily="2" charset="0"/>
              </a:rPr>
              <a:t>pentru</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simulari</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complexe</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fiind</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adesea</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folosit</a:t>
            </a:r>
            <a:r>
              <a:rPr lang="en-GB" sz="1600" dirty="0">
                <a:solidFill>
                  <a:srgbClr val="85D5E6"/>
                </a:solidFill>
                <a:latin typeface="Montserrat Medium" panose="00000600000000000000" pitchFamily="2" charset="0"/>
              </a:rPr>
              <a:t> </a:t>
            </a:r>
            <a:r>
              <a:rPr lang="en-GB" sz="1600" dirty="0" err="1">
                <a:solidFill>
                  <a:srgbClr val="85D5E6"/>
                </a:solidFill>
                <a:latin typeface="Montserrat Medium" panose="00000600000000000000" pitchFamily="2" charset="0"/>
              </a:rPr>
              <a:t>impreuna</a:t>
            </a:r>
            <a:r>
              <a:rPr lang="en-GB" sz="1600" dirty="0">
                <a:solidFill>
                  <a:srgbClr val="85D5E6"/>
                </a:solidFill>
                <a:latin typeface="Montserrat Medium" panose="00000600000000000000" pitchFamily="2" charset="0"/>
              </a:rPr>
              <a:t> cu Robot Operating System (ROS).</a:t>
            </a:r>
            <a:endParaRPr sz="1600" b="0" dirty="0">
              <a:solidFill>
                <a:srgbClr val="85D5E6"/>
              </a:solidFill>
              <a:latin typeface="Montserrat Medium" panose="00000600000000000000" pitchFamily="2" charset="0"/>
            </a:endParaRPr>
          </a:p>
        </p:txBody>
      </p:sp>
      <p:pic>
        <p:nvPicPr>
          <p:cNvPr id="4098" name="Picture 2" descr="Turtlebot. Gazebo Simulator of the Turtlebot | by Talha Hanif Butt | Medium">
            <a:extLst>
              <a:ext uri="{FF2B5EF4-FFF2-40B4-BE49-F238E27FC236}">
                <a16:creationId xmlns:a16="http://schemas.microsoft.com/office/drawing/2014/main" id="{701473A8-D097-FE08-19B3-8954ADF8AF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099838" y="2700999"/>
            <a:ext cx="2944324" cy="22675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5B56083-11A6-4BD1-1310-459FF13059D9}"/>
              </a:ext>
            </a:extLst>
          </p:cNvPr>
          <p:cNvSpPr/>
          <p:nvPr/>
        </p:nvSpPr>
        <p:spPr>
          <a:xfrm>
            <a:off x="0" y="0"/>
            <a:ext cx="80010" cy="513207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9572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2939710" y="3068022"/>
            <a:ext cx="4216994" cy="7785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Testarea proiectului</a:t>
            </a:r>
            <a:endParaRPr dirty="0"/>
          </a:p>
        </p:txBody>
      </p:sp>
      <p:cxnSp>
        <p:nvCxnSpPr>
          <p:cNvPr id="209" name="Google Shape;209;p43"/>
          <p:cNvCxnSpPr>
            <a:cxnSpLocks/>
          </p:cNvCxnSpPr>
          <p:nvPr/>
        </p:nvCxnSpPr>
        <p:spPr>
          <a:xfrm>
            <a:off x="2787790" y="2462022"/>
            <a:ext cx="0" cy="1681447"/>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6" name="Google Shape;226;p45"/>
          <p:cNvSpPr txBox="1">
            <a:spLocks noGrp="1"/>
          </p:cNvSpPr>
          <p:nvPr>
            <p:ph type="subTitle" idx="3"/>
          </p:nvPr>
        </p:nvSpPr>
        <p:spPr>
          <a:xfrm>
            <a:off x="171410" y="179323"/>
            <a:ext cx="4833405"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Imagini cu codul Python din Visual Studio</a:t>
            </a:r>
            <a:endParaRPr dirty="0">
              <a:solidFill>
                <a:schemeClr val="tx2"/>
              </a:solidFill>
            </a:endParaRPr>
          </a:p>
        </p:txBody>
      </p:sp>
      <p:pic>
        <p:nvPicPr>
          <p:cNvPr id="4" name="Picture 3">
            <a:extLst>
              <a:ext uri="{FF2B5EF4-FFF2-40B4-BE49-F238E27FC236}">
                <a16:creationId xmlns:a16="http://schemas.microsoft.com/office/drawing/2014/main" id="{81C41E14-1FC4-9655-310D-174D5330F111}"/>
              </a:ext>
            </a:extLst>
          </p:cNvPr>
          <p:cNvPicPr>
            <a:picLocks noChangeAspect="1"/>
          </p:cNvPicPr>
          <p:nvPr/>
        </p:nvPicPr>
        <p:blipFill>
          <a:blip r:embed="rId3"/>
          <a:srcRect r="333"/>
          <a:stretch/>
        </p:blipFill>
        <p:spPr>
          <a:xfrm>
            <a:off x="0" y="1311632"/>
            <a:ext cx="3170850" cy="3071004"/>
          </a:xfrm>
          <a:prstGeom prst="rect">
            <a:avLst/>
          </a:prstGeom>
        </p:spPr>
      </p:pic>
      <p:pic>
        <p:nvPicPr>
          <p:cNvPr id="6" name="Picture 5">
            <a:extLst>
              <a:ext uri="{FF2B5EF4-FFF2-40B4-BE49-F238E27FC236}">
                <a16:creationId xmlns:a16="http://schemas.microsoft.com/office/drawing/2014/main" id="{54461EED-BC47-FF56-958C-65FA464B38AB}"/>
              </a:ext>
            </a:extLst>
          </p:cNvPr>
          <p:cNvPicPr>
            <a:picLocks noChangeAspect="1"/>
          </p:cNvPicPr>
          <p:nvPr/>
        </p:nvPicPr>
        <p:blipFill>
          <a:blip r:embed="rId4"/>
          <a:stretch>
            <a:fillRect/>
          </a:stretch>
        </p:blipFill>
        <p:spPr>
          <a:xfrm>
            <a:off x="3233675" y="1324126"/>
            <a:ext cx="2971844" cy="3071004"/>
          </a:xfrm>
          <a:prstGeom prst="rect">
            <a:avLst/>
          </a:prstGeom>
        </p:spPr>
      </p:pic>
      <p:pic>
        <p:nvPicPr>
          <p:cNvPr id="8" name="Picture 7">
            <a:extLst>
              <a:ext uri="{FF2B5EF4-FFF2-40B4-BE49-F238E27FC236}">
                <a16:creationId xmlns:a16="http://schemas.microsoft.com/office/drawing/2014/main" id="{5B843AC6-3947-CD25-742F-BDAA901230C8}"/>
              </a:ext>
            </a:extLst>
          </p:cNvPr>
          <p:cNvPicPr>
            <a:picLocks noChangeAspect="1"/>
          </p:cNvPicPr>
          <p:nvPr/>
        </p:nvPicPr>
        <p:blipFill>
          <a:blip r:embed="rId5"/>
          <a:stretch>
            <a:fillRect/>
          </a:stretch>
        </p:blipFill>
        <p:spPr>
          <a:xfrm>
            <a:off x="6268344" y="1324126"/>
            <a:ext cx="2862860" cy="3058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A01B565-CE84-E5F9-9E2F-3BA80CBC7495}"/>
            </a:ext>
          </a:extLst>
        </p:cNvPr>
        <p:cNvGrpSpPr/>
        <p:nvPr/>
      </p:nvGrpSpPr>
      <p:grpSpPr>
        <a:xfrm>
          <a:off x="0" y="0"/>
          <a:ext cx="0" cy="0"/>
          <a:chOff x="0" y="0"/>
          <a:chExt cx="0" cy="0"/>
        </a:xfrm>
      </p:grpSpPr>
      <p:sp>
        <p:nvSpPr>
          <p:cNvPr id="226" name="Google Shape;226;p45">
            <a:extLst>
              <a:ext uri="{FF2B5EF4-FFF2-40B4-BE49-F238E27FC236}">
                <a16:creationId xmlns:a16="http://schemas.microsoft.com/office/drawing/2014/main" id="{8C4E5B28-F631-73D6-8C55-21C427BA2904}"/>
              </a:ext>
            </a:extLst>
          </p:cNvPr>
          <p:cNvSpPr txBox="1">
            <a:spLocks noGrp="1"/>
          </p:cNvSpPr>
          <p:nvPr>
            <p:ph type="subTitle" idx="3"/>
          </p:nvPr>
        </p:nvSpPr>
        <p:spPr>
          <a:xfrm>
            <a:off x="171410" y="179323"/>
            <a:ext cx="4833405"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Imagini cu codul Python din Visual Studio</a:t>
            </a:r>
            <a:endParaRPr dirty="0">
              <a:solidFill>
                <a:schemeClr val="tx2"/>
              </a:solidFill>
            </a:endParaRPr>
          </a:p>
        </p:txBody>
      </p:sp>
      <p:pic>
        <p:nvPicPr>
          <p:cNvPr id="3" name="Picture 2">
            <a:extLst>
              <a:ext uri="{FF2B5EF4-FFF2-40B4-BE49-F238E27FC236}">
                <a16:creationId xmlns:a16="http://schemas.microsoft.com/office/drawing/2014/main" id="{80002EEE-F2E9-0ECC-F9DC-32C59FE87439}"/>
              </a:ext>
            </a:extLst>
          </p:cNvPr>
          <p:cNvPicPr>
            <a:picLocks noChangeAspect="1"/>
          </p:cNvPicPr>
          <p:nvPr/>
        </p:nvPicPr>
        <p:blipFill>
          <a:blip r:embed="rId3"/>
          <a:stretch>
            <a:fillRect/>
          </a:stretch>
        </p:blipFill>
        <p:spPr>
          <a:xfrm>
            <a:off x="171410" y="850370"/>
            <a:ext cx="3413811" cy="3623183"/>
          </a:xfrm>
          <a:prstGeom prst="rect">
            <a:avLst/>
          </a:prstGeom>
        </p:spPr>
      </p:pic>
      <p:pic>
        <p:nvPicPr>
          <p:cNvPr id="7" name="Picture 6">
            <a:extLst>
              <a:ext uri="{FF2B5EF4-FFF2-40B4-BE49-F238E27FC236}">
                <a16:creationId xmlns:a16="http://schemas.microsoft.com/office/drawing/2014/main" id="{12DA093A-B310-44F9-1B8D-08CB93B70677}"/>
              </a:ext>
            </a:extLst>
          </p:cNvPr>
          <p:cNvPicPr>
            <a:picLocks noChangeAspect="1"/>
          </p:cNvPicPr>
          <p:nvPr/>
        </p:nvPicPr>
        <p:blipFill>
          <a:blip r:embed="rId4"/>
          <a:stretch>
            <a:fillRect/>
          </a:stretch>
        </p:blipFill>
        <p:spPr>
          <a:xfrm>
            <a:off x="3845770" y="850369"/>
            <a:ext cx="4561164" cy="3623183"/>
          </a:xfrm>
          <a:prstGeom prst="rect">
            <a:avLst/>
          </a:prstGeom>
        </p:spPr>
      </p:pic>
    </p:spTree>
    <p:extLst>
      <p:ext uri="{BB962C8B-B14F-4D97-AF65-F5344CB8AC3E}">
        <p14:creationId xmlns:p14="http://schemas.microsoft.com/office/powerpoint/2010/main" val="3766721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40A32E6-DC4A-74B8-6CE9-85598E5450E1}"/>
            </a:ext>
          </a:extLst>
        </p:cNvPr>
        <p:cNvGrpSpPr/>
        <p:nvPr/>
      </p:nvGrpSpPr>
      <p:grpSpPr>
        <a:xfrm>
          <a:off x="0" y="0"/>
          <a:ext cx="0" cy="0"/>
          <a:chOff x="0" y="0"/>
          <a:chExt cx="0" cy="0"/>
        </a:xfrm>
      </p:grpSpPr>
      <p:sp>
        <p:nvSpPr>
          <p:cNvPr id="226" name="Google Shape;226;p45">
            <a:extLst>
              <a:ext uri="{FF2B5EF4-FFF2-40B4-BE49-F238E27FC236}">
                <a16:creationId xmlns:a16="http://schemas.microsoft.com/office/drawing/2014/main" id="{3F0BCA19-9772-8F0E-0C55-DFD15608D50F}"/>
              </a:ext>
            </a:extLst>
          </p:cNvPr>
          <p:cNvSpPr txBox="1">
            <a:spLocks noGrp="1"/>
          </p:cNvSpPr>
          <p:nvPr>
            <p:ph type="subTitle" idx="3"/>
          </p:nvPr>
        </p:nvSpPr>
        <p:spPr>
          <a:xfrm>
            <a:off x="171410" y="179323"/>
            <a:ext cx="4833405"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Imagini cu robotul in simulatorul Gazebo</a:t>
            </a:r>
            <a:endParaRPr dirty="0">
              <a:solidFill>
                <a:schemeClr val="tx2"/>
              </a:solidFill>
            </a:endParaRPr>
          </a:p>
        </p:txBody>
      </p:sp>
      <p:pic>
        <p:nvPicPr>
          <p:cNvPr id="1026" name="Picture 2" descr="Editing the Simulated World">
            <a:extLst>
              <a:ext uri="{FF2B5EF4-FFF2-40B4-BE49-F238E27FC236}">
                <a16:creationId xmlns:a16="http://schemas.microsoft.com/office/drawing/2014/main" id="{FD3B5309-B343-0DFB-9968-9D60DB422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1165860"/>
            <a:ext cx="6170848" cy="2954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726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339766" y="459102"/>
            <a:ext cx="4629300" cy="9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FFAB40"/>
                </a:solidFill>
              </a:rPr>
              <a:t>CONCLUZII</a:t>
            </a:r>
            <a:endParaRPr dirty="0">
              <a:solidFill>
                <a:srgbClr val="FFAB40"/>
              </a:solidFill>
            </a:endParaRPr>
          </a:p>
        </p:txBody>
      </p:sp>
      <p:cxnSp>
        <p:nvCxnSpPr>
          <p:cNvPr id="234" name="Google Shape;234;p46"/>
          <p:cNvCxnSpPr/>
          <p:nvPr/>
        </p:nvCxnSpPr>
        <p:spPr>
          <a:xfrm>
            <a:off x="593384" y="48107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6B9A284F-E22E-75D0-7663-CCDF81A577EF}"/>
              </a:ext>
            </a:extLst>
          </p:cNvPr>
          <p:cNvSpPr txBox="1"/>
          <p:nvPr/>
        </p:nvSpPr>
        <p:spPr>
          <a:xfrm>
            <a:off x="294680" y="1547396"/>
            <a:ext cx="7770328" cy="2246769"/>
          </a:xfrm>
          <a:prstGeom prst="rect">
            <a:avLst/>
          </a:prstGeom>
          <a:noFill/>
        </p:spPr>
        <p:txBody>
          <a:bodyPr wrap="square" rtlCol="0">
            <a:spAutoFit/>
          </a:bodyPr>
          <a:lstStyle/>
          <a:p>
            <a:r>
              <a:rPr lang="en-GB" dirty="0">
                <a:solidFill>
                  <a:srgbClr val="FFAB40"/>
                </a:solidFill>
              </a:rPr>
              <a:t>    “Project </a:t>
            </a:r>
            <a:r>
              <a:rPr lang="en-GB" dirty="0" err="1">
                <a:solidFill>
                  <a:srgbClr val="FFAB40"/>
                </a:solidFill>
              </a:rPr>
              <a:t>Mbappe</a:t>
            </a:r>
            <a:r>
              <a:rPr lang="en-GB" dirty="0">
                <a:solidFill>
                  <a:srgbClr val="FFAB40"/>
                </a:solidFill>
              </a:rPr>
              <a:t>” a </a:t>
            </a:r>
            <a:r>
              <a:rPr lang="en-GB" dirty="0" err="1">
                <a:solidFill>
                  <a:srgbClr val="FFAB40"/>
                </a:solidFill>
              </a:rPr>
              <a:t>reprezentat</a:t>
            </a:r>
            <a:r>
              <a:rPr lang="en-GB" dirty="0">
                <a:solidFill>
                  <a:srgbClr val="FFAB40"/>
                </a:solidFill>
              </a:rPr>
              <a:t> o </a:t>
            </a:r>
            <a:r>
              <a:rPr lang="en-GB" dirty="0" err="1">
                <a:solidFill>
                  <a:srgbClr val="FFAB40"/>
                </a:solidFill>
              </a:rPr>
              <a:t>experienta</a:t>
            </a:r>
            <a:r>
              <a:rPr lang="en-GB" dirty="0">
                <a:solidFill>
                  <a:srgbClr val="FFAB40"/>
                </a:solidFill>
              </a:rPr>
              <a:t> </a:t>
            </a:r>
            <a:r>
              <a:rPr lang="en-GB" dirty="0" err="1">
                <a:solidFill>
                  <a:srgbClr val="FFAB40"/>
                </a:solidFill>
              </a:rPr>
              <a:t>interesanta</a:t>
            </a:r>
            <a:r>
              <a:rPr lang="en-GB" dirty="0">
                <a:solidFill>
                  <a:srgbClr val="FFAB40"/>
                </a:solidFill>
              </a:rPr>
              <a:t> de a </a:t>
            </a:r>
            <a:r>
              <a:rPr lang="en-GB" dirty="0" err="1">
                <a:solidFill>
                  <a:srgbClr val="FFAB40"/>
                </a:solidFill>
              </a:rPr>
              <a:t>incerca</a:t>
            </a:r>
            <a:r>
              <a:rPr lang="en-GB" dirty="0">
                <a:solidFill>
                  <a:srgbClr val="FFAB40"/>
                </a:solidFill>
              </a:rPr>
              <a:t> </a:t>
            </a:r>
            <a:r>
              <a:rPr lang="en-GB" dirty="0" err="1">
                <a:solidFill>
                  <a:srgbClr val="FFAB40"/>
                </a:solidFill>
              </a:rPr>
              <a:t>si</a:t>
            </a:r>
            <a:r>
              <a:rPr lang="en-GB" dirty="0">
                <a:solidFill>
                  <a:srgbClr val="FFAB40"/>
                </a:solidFill>
              </a:rPr>
              <a:t> </a:t>
            </a:r>
            <a:r>
              <a:rPr lang="en-GB" dirty="0" err="1">
                <a:solidFill>
                  <a:srgbClr val="FFAB40"/>
                </a:solidFill>
              </a:rPr>
              <a:t>aplica</a:t>
            </a:r>
            <a:r>
              <a:rPr lang="en-GB" dirty="0">
                <a:solidFill>
                  <a:srgbClr val="FFAB40"/>
                </a:solidFill>
              </a:rPr>
              <a:t> </a:t>
            </a:r>
            <a:r>
              <a:rPr lang="en-GB" dirty="0" err="1">
                <a:solidFill>
                  <a:srgbClr val="FFAB40"/>
                </a:solidFill>
              </a:rPr>
              <a:t>tehnologii</a:t>
            </a:r>
            <a:r>
              <a:rPr lang="en-GB" dirty="0">
                <a:solidFill>
                  <a:srgbClr val="FFAB40"/>
                </a:solidFill>
              </a:rPr>
              <a:t> in </a:t>
            </a:r>
            <a:r>
              <a:rPr lang="en-GB" dirty="0" err="1">
                <a:solidFill>
                  <a:srgbClr val="FFAB40"/>
                </a:solidFill>
              </a:rPr>
              <a:t>domeniul</a:t>
            </a:r>
            <a:r>
              <a:rPr lang="en-GB" dirty="0">
                <a:solidFill>
                  <a:srgbClr val="FFAB40"/>
                </a:solidFill>
              </a:rPr>
              <a:t> </a:t>
            </a:r>
            <a:r>
              <a:rPr lang="en-GB" dirty="0" err="1">
                <a:solidFill>
                  <a:srgbClr val="FFAB40"/>
                </a:solidFill>
              </a:rPr>
              <a:t>roboticii</a:t>
            </a:r>
            <a:r>
              <a:rPr lang="en-GB" dirty="0">
                <a:solidFill>
                  <a:srgbClr val="FFAB40"/>
                </a:solidFill>
              </a:rPr>
              <a:t> </a:t>
            </a:r>
            <a:r>
              <a:rPr lang="en-GB" dirty="0" err="1">
                <a:solidFill>
                  <a:srgbClr val="FFAB40"/>
                </a:solidFill>
              </a:rPr>
              <a:t>si</a:t>
            </a:r>
            <a:r>
              <a:rPr lang="en-GB" dirty="0">
                <a:solidFill>
                  <a:srgbClr val="FFAB40"/>
                </a:solidFill>
              </a:rPr>
              <a:t> </a:t>
            </a:r>
            <a:r>
              <a:rPr lang="en-GB" dirty="0" err="1">
                <a:solidFill>
                  <a:srgbClr val="FFAB40"/>
                </a:solidFill>
              </a:rPr>
              <a:t>procesarii</a:t>
            </a:r>
            <a:r>
              <a:rPr lang="en-GB" dirty="0">
                <a:solidFill>
                  <a:srgbClr val="FFAB40"/>
                </a:solidFill>
              </a:rPr>
              <a:t> </a:t>
            </a:r>
            <a:r>
              <a:rPr lang="en-GB" dirty="0" err="1">
                <a:solidFill>
                  <a:srgbClr val="FFAB40"/>
                </a:solidFill>
              </a:rPr>
              <a:t>vizuale</a:t>
            </a:r>
            <a:r>
              <a:rPr lang="en-GB" dirty="0">
                <a:solidFill>
                  <a:srgbClr val="FFAB40"/>
                </a:solidFill>
              </a:rPr>
              <a:t> cu care nu am </a:t>
            </a:r>
            <a:r>
              <a:rPr lang="en-GB" dirty="0" err="1">
                <a:solidFill>
                  <a:srgbClr val="FFAB40"/>
                </a:solidFill>
              </a:rPr>
              <a:t>mai</a:t>
            </a:r>
            <a:r>
              <a:rPr lang="en-GB" dirty="0">
                <a:solidFill>
                  <a:srgbClr val="FFAB40"/>
                </a:solidFill>
              </a:rPr>
              <a:t> </a:t>
            </a:r>
            <a:r>
              <a:rPr lang="en-GB" dirty="0" err="1">
                <a:solidFill>
                  <a:srgbClr val="FFAB40"/>
                </a:solidFill>
              </a:rPr>
              <a:t>avut</a:t>
            </a:r>
            <a:r>
              <a:rPr lang="en-GB" dirty="0">
                <a:solidFill>
                  <a:srgbClr val="FFAB40"/>
                </a:solidFill>
              </a:rPr>
              <a:t> de </a:t>
            </a:r>
            <a:r>
              <a:rPr lang="en-GB" dirty="0" err="1">
                <a:solidFill>
                  <a:srgbClr val="FFAB40"/>
                </a:solidFill>
              </a:rPr>
              <a:t>aface</a:t>
            </a:r>
            <a:r>
              <a:rPr lang="en-GB" dirty="0">
                <a:solidFill>
                  <a:srgbClr val="FFAB40"/>
                </a:solidFill>
              </a:rPr>
              <a:t> </a:t>
            </a:r>
            <a:r>
              <a:rPr lang="en-GB" dirty="0" err="1">
                <a:solidFill>
                  <a:srgbClr val="FFAB40"/>
                </a:solidFill>
              </a:rPr>
              <a:t>pana</a:t>
            </a:r>
            <a:r>
              <a:rPr lang="en-GB" dirty="0">
                <a:solidFill>
                  <a:srgbClr val="FFAB40"/>
                </a:solidFill>
              </a:rPr>
              <a:t> in </a:t>
            </a:r>
            <a:r>
              <a:rPr lang="en-GB" dirty="0" err="1">
                <a:solidFill>
                  <a:srgbClr val="FFAB40"/>
                </a:solidFill>
              </a:rPr>
              <a:t>acest</a:t>
            </a:r>
            <a:r>
              <a:rPr lang="en-GB" dirty="0">
                <a:solidFill>
                  <a:srgbClr val="FFAB40"/>
                </a:solidFill>
              </a:rPr>
              <a:t> moment. </a:t>
            </a:r>
            <a:r>
              <a:rPr lang="en-GB" dirty="0" err="1">
                <a:solidFill>
                  <a:srgbClr val="FFAB40"/>
                </a:solidFill>
              </a:rPr>
              <a:t>Utilizand</a:t>
            </a:r>
            <a:r>
              <a:rPr lang="en-GB" dirty="0">
                <a:solidFill>
                  <a:srgbClr val="FFAB40"/>
                </a:solidFill>
              </a:rPr>
              <a:t> </a:t>
            </a:r>
            <a:r>
              <a:rPr lang="en-GB" dirty="0" err="1">
                <a:solidFill>
                  <a:srgbClr val="FFAB40"/>
                </a:solidFill>
              </a:rPr>
              <a:t>robotul</a:t>
            </a:r>
            <a:r>
              <a:rPr lang="en-GB" dirty="0">
                <a:solidFill>
                  <a:srgbClr val="FFAB40"/>
                </a:solidFill>
              </a:rPr>
              <a:t> TurtleBot 3 </a:t>
            </a:r>
            <a:r>
              <a:rPr lang="en-GB" dirty="0" err="1">
                <a:solidFill>
                  <a:srgbClr val="FFAB40"/>
                </a:solidFill>
              </a:rPr>
              <a:t>si</a:t>
            </a:r>
            <a:r>
              <a:rPr lang="en-GB" dirty="0">
                <a:solidFill>
                  <a:srgbClr val="FFAB40"/>
                </a:solidFill>
              </a:rPr>
              <a:t> </a:t>
            </a:r>
            <a:r>
              <a:rPr lang="en-GB" dirty="0" err="1">
                <a:solidFill>
                  <a:srgbClr val="FFAB40"/>
                </a:solidFill>
              </a:rPr>
              <a:t>functiile</a:t>
            </a:r>
            <a:r>
              <a:rPr lang="en-GB" dirty="0">
                <a:solidFill>
                  <a:srgbClr val="FFAB40"/>
                </a:solidFill>
              </a:rPr>
              <a:t> </a:t>
            </a:r>
            <a:r>
              <a:rPr lang="en-GB" dirty="0" err="1">
                <a:solidFill>
                  <a:srgbClr val="FFAB40"/>
                </a:solidFill>
              </a:rPr>
              <a:t>acestuia</a:t>
            </a:r>
            <a:r>
              <a:rPr lang="en-GB" dirty="0">
                <a:solidFill>
                  <a:srgbClr val="FFAB40"/>
                </a:solidFill>
              </a:rPr>
              <a:t> de a </a:t>
            </a:r>
            <a:r>
              <a:rPr lang="en-GB" dirty="0" err="1">
                <a:solidFill>
                  <a:srgbClr val="FFAB40"/>
                </a:solidFill>
              </a:rPr>
              <a:t>detecta</a:t>
            </a:r>
            <a:r>
              <a:rPr lang="en-GB" dirty="0">
                <a:solidFill>
                  <a:srgbClr val="FFAB40"/>
                </a:solidFill>
              </a:rPr>
              <a:t> </a:t>
            </a:r>
            <a:r>
              <a:rPr lang="en-GB" dirty="0" err="1">
                <a:solidFill>
                  <a:srgbClr val="FFAB40"/>
                </a:solidFill>
              </a:rPr>
              <a:t>si</a:t>
            </a:r>
            <a:r>
              <a:rPr lang="en-GB" dirty="0">
                <a:solidFill>
                  <a:srgbClr val="FFAB40"/>
                </a:solidFill>
              </a:rPr>
              <a:t> </a:t>
            </a:r>
            <a:r>
              <a:rPr lang="en-GB" dirty="0" err="1">
                <a:solidFill>
                  <a:srgbClr val="FFAB40"/>
                </a:solidFill>
              </a:rPr>
              <a:t>manipula</a:t>
            </a:r>
            <a:r>
              <a:rPr lang="en-GB" dirty="0">
                <a:solidFill>
                  <a:srgbClr val="FFAB40"/>
                </a:solidFill>
              </a:rPr>
              <a:t> un </a:t>
            </a:r>
            <a:r>
              <a:rPr lang="en-GB" dirty="0" err="1">
                <a:solidFill>
                  <a:srgbClr val="FFAB40"/>
                </a:solidFill>
              </a:rPr>
              <a:t>obiect</a:t>
            </a:r>
            <a:r>
              <a:rPr lang="en-GB" dirty="0">
                <a:solidFill>
                  <a:srgbClr val="FFAB40"/>
                </a:solidFill>
              </a:rPr>
              <a:t> in mod </a:t>
            </a:r>
            <a:r>
              <a:rPr lang="en-GB" dirty="0" err="1">
                <a:solidFill>
                  <a:srgbClr val="FFAB40"/>
                </a:solidFill>
              </a:rPr>
              <a:t>autonom</a:t>
            </a:r>
            <a:r>
              <a:rPr lang="en-GB" dirty="0">
                <a:solidFill>
                  <a:srgbClr val="FFAB40"/>
                </a:solidFill>
              </a:rPr>
              <a:t>, am </a:t>
            </a:r>
            <a:r>
              <a:rPr lang="en-GB" dirty="0" err="1">
                <a:solidFill>
                  <a:srgbClr val="FFAB40"/>
                </a:solidFill>
              </a:rPr>
              <a:t>reusit</a:t>
            </a:r>
            <a:r>
              <a:rPr lang="en-GB" dirty="0">
                <a:solidFill>
                  <a:srgbClr val="FFAB40"/>
                </a:solidFill>
              </a:rPr>
              <a:t> </a:t>
            </a:r>
            <a:r>
              <a:rPr lang="en-GB" dirty="0" err="1">
                <a:solidFill>
                  <a:srgbClr val="FFAB40"/>
                </a:solidFill>
              </a:rPr>
              <a:t>realizarea</a:t>
            </a:r>
            <a:r>
              <a:rPr lang="en-GB" dirty="0">
                <a:solidFill>
                  <a:srgbClr val="FFAB40"/>
                </a:solidFill>
              </a:rPr>
              <a:t> </a:t>
            </a:r>
            <a:r>
              <a:rPr lang="en-GB" dirty="0" err="1">
                <a:solidFill>
                  <a:srgbClr val="FFAB40"/>
                </a:solidFill>
              </a:rPr>
              <a:t>scenariului</a:t>
            </a:r>
            <a:r>
              <a:rPr lang="en-GB" dirty="0">
                <a:solidFill>
                  <a:srgbClr val="FFAB40"/>
                </a:solidFill>
              </a:rPr>
              <a:t> care </a:t>
            </a:r>
            <a:r>
              <a:rPr lang="en-GB" dirty="0" err="1">
                <a:solidFill>
                  <a:srgbClr val="FFAB40"/>
                </a:solidFill>
              </a:rPr>
              <a:t>simuleaza</a:t>
            </a:r>
            <a:r>
              <a:rPr lang="en-GB" dirty="0">
                <a:solidFill>
                  <a:srgbClr val="FFAB40"/>
                </a:solidFill>
              </a:rPr>
              <a:t> o </a:t>
            </a:r>
            <a:r>
              <a:rPr lang="en-GB" dirty="0" err="1">
                <a:solidFill>
                  <a:srgbClr val="FFAB40"/>
                </a:solidFill>
              </a:rPr>
              <a:t>actiune</a:t>
            </a:r>
            <a:r>
              <a:rPr lang="en-GB" dirty="0">
                <a:solidFill>
                  <a:srgbClr val="FFAB40"/>
                </a:solidFill>
              </a:rPr>
              <a:t> </a:t>
            </a:r>
            <a:r>
              <a:rPr lang="en-GB" dirty="0" err="1">
                <a:solidFill>
                  <a:srgbClr val="FFAB40"/>
                </a:solidFill>
              </a:rPr>
              <a:t>specifica</a:t>
            </a:r>
            <a:r>
              <a:rPr lang="en-GB" dirty="0">
                <a:solidFill>
                  <a:srgbClr val="FFAB40"/>
                </a:solidFill>
              </a:rPr>
              <a:t> </a:t>
            </a:r>
            <a:r>
              <a:rPr lang="en-GB" dirty="0" err="1">
                <a:solidFill>
                  <a:srgbClr val="FFAB40"/>
                </a:solidFill>
              </a:rPr>
              <a:t>unui</a:t>
            </a:r>
            <a:r>
              <a:rPr lang="en-GB" dirty="0">
                <a:solidFill>
                  <a:srgbClr val="FFAB40"/>
                </a:solidFill>
              </a:rPr>
              <a:t> </a:t>
            </a:r>
            <a:r>
              <a:rPr lang="en-GB" dirty="0" err="1">
                <a:solidFill>
                  <a:srgbClr val="FFAB40"/>
                </a:solidFill>
              </a:rPr>
              <a:t>joc</a:t>
            </a:r>
            <a:r>
              <a:rPr lang="en-GB" dirty="0">
                <a:solidFill>
                  <a:srgbClr val="FFAB40"/>
                </a:solidFill>
              </a:rPr>
              <a:t> de </a:t>
            </a:r>
            <a:r>
              <a:rPr lang="en-GB" dirty="0" err="1">
                <a:solidFill>
                  <a:srgbClr val="FFAB40"/>
                </a:solidFill>
              </a:rPr>
              <a:t>fotbal</a:t>
            </a:r>
            <a:r>
              <a:rPr lang="en-GB" dirty="0">
                <a:solidFill>
                  <a:srgbClr val="FFAB40"/>
                </a:solidFill>
              </a:rPr>
              <a:t>.</a:t>
            </a:r>
          </a:p>
          <a:p>
            <a:r>
              <a:rPr lang="en-GB" dirty="0">
                <a:solidFill>
                  <a:srgbClr val="FFAB40"/>
                </a:solidFill>
              </a:rPr>
              <a:t>    Prin </a:t>
            </a:r>
            <a:r>
              <a:rPr lang="en-GB" dirty="0" err="1">
                <a:solidFill>
                  <a:srgbClr val="FFAB40"/>
                </a:solidFill>
              </a:rPr>
              <a:t>realizarea</a:t>
            </a:r>
            <a:r>
              <a:rPr lang="en-GB" dirty="0">
                <a:solidFill>
                  <a:srgbClr val="FFAB40"/>
                </a:solidFill>
              </a:rPr>
              <a:t> </a:t>
            </a:r>
            <a:r>
              <a:rPr lang="en-GB" dirty="0" err="1">
                <a:solidFill>
                  <a:srgbClr val="FFAB40"/>
                </a:solidFill>
              </a:rPr>
              <a:t>acestui</a:t>
            </a:r>
            <a:r>
              <a:rPr lang="en-GB" dirty="0">
                <a:solidFill>
                  <a:srgbClr val="FFAB40"/>
                </a:solidFill>
              </a:rPr>
              <a:t> </a:t>
            </a:r>
            <a:r>
              <a:rPr lang="en-GB" dirty="0" err="1">
                <a:solidFill>
                  <a:srgbClr val="FFAB40"/>
                </a:solidFill>
              </a:rPr>
              <a:t>proiect</a:t>
            </a:r>
            <a:r>
              <a:rPr lang="en-GB" dirty="0">
                <a:solidFill>
                  <a:srgbClr val="FFAB40"/>
                </a:solidFill>
              </a:rPr>
              <a:t>, am </a:t>
            </a:r>
            <a:r>
              <a:rPr lang="en-GB" dirty="0" err="1">
                <a:solidFill>
                  <a:srgbClr val="FFAB40"/>
                </a:solidFill>
              </a:rPr>
              <a:t>demonstrat</a:t>
            </a:r>
            <a:r>
              <a:rPr lang="en-GB" dirty="0">
                <a:solidFill>
                  <a:srgbClr val="FFAB40"/>
                </a:solidFill>
              </a:rPr>
              <a:t> nu </a:t>
            </a:r>
            <a:r>
              <a:rPr lang="en-GB" dirty="0" err="1">
                <a:solidFill>
                  <a:srgbClr val="FFAB40"/>
                </a:solidFill>
              </a:rPr>
              <a:t>doar</a:t>
            </a:r>
            <a:r>
              <a:rPr lang="en-GB" dirty="0">
                <a:solidFill>
                  <a:srgbClr val="FFAB40"/>
                </a:solidFill>
              </a:rPr>
              <a:t> </a:t>
            </a:r>
            <a:r>
              <a:rPr lang="en-GB" dirty="0" err="1">
                <a:solidFill>
                  <a:srgbClr val="FFAB40"/>
                </a:solidFill>
              </a:rPr>
              <a:t>eficienta</a:t>
            </a:r>
            <a:r>
              <a:rPr lang="en-GB" dirty="0">
                <a:solidFill>
                  <a:srgbClr val="FFAB40"/>
                </a:solidFill>
              </a:rPr>
              <a:t> </a:t>
            </a:r>
            <a:r>
              <a:rPr lang="en-GB" dirty="0" err="1">
                <a:solidFill>
                  <a:srgbClr val="FFAB40"/>
                </a:solidFill>
              </a:rPr>
              <a:t>robotului</a:t>
            </a:r>
            <a:r>
              <a:rPr lang="en-GB" dirty="0">
                <a:solidFill>
                  <a:srgbClr val="FFAB40"/>
                </a:solidFill>
              </a:rPr>
              <a:t> in </a:t>
            </a:r>
            <a:r>
              <a:rPr lang="en-GB" dirty="0" err="1">
                <a:solidFill>
                  <a:srgbClr val="FFAB40"/>
                </a:solidFill>
              </a:rPr>
              <a:t>realizarea</a:t>
            </a:r>
            <a:r>
              <a:rPr lang="en-GB" dirty="0">
                <a:solidFill>
                  <a:srgbClr val="FFAB40"/>
                </a:solidFill>
              </a:rPr>
              <a:t> </a:t>
            </a:r>
            <a:r>
              <a:rPr lang="en-GB" dirty="0" err="1">
                <a:solidFill>
                  <a:srgbClr val="FFAB40"/>
                </a:solidFill>
              </a:rPr>
              <a:t>sarcinilor</a:t>
            </a:r>
            <a:r>
              <a:rPr lang="en-GB" dirty="0">
                <a:solidFill>
                  <a:srgbClr val="FFAB40"/>
                </a:solidFill>
              </a:rPr>
              <a:t> </a:t>
            </a:r>
            <a:r>
              <a:rPr lang="en-GB" dirty="0" err="1">
                <a:solidFill>
                  <a:srgbClr val="FFAB40"/>
                </a:solidFill>
              </a:rPr>
              <a:t>vizate</a:t>
            </a:r>
            <a:r>
              <a:rPr lang="en-GB" dirty="0">
                <a:solidFill>
                  <a:srgbClr val="FFAB40"/>
                </a:solidFill>
              </a:rPr>
              <a:t>, </a:t>
            </a:r>
            <a:r>
              <a:rPr lang="en-GB" dirty="0" err="1">
                <a:solidFill>
                  <a:srgbClr val="FFAB40"/>
                </a:solidFill>
              </a:rPr>
              <a:t>dar</a:t>
            </a:r>
            <a:r>
              <a:rPr lang="en-GB" dirty="0">
                <a:solidFill>
                  <a:srgbClr val="FFAB40"/>
                </a:solidFill>
              </a:rPr>
              <a:t> </a:t>
            </a:r>
            <a:r>
              <a:rPr lang="en-GB" dirty="0" err="1">
                <a:solidFill>
                  <a:srgbClr val="FFAB40"/>
                </a:solidFill>
              </a:rPr>
              <a:t>si</a:t>
            </a:r>
            <a:r>
              <a:rPr lang="en-GB" dirty="0">
                <a:solidFill>
                  <a:srgbClr val="FFAB40"/>
                </a:solidFill>
              </a:rPr>
              <a:t> </a:t>
            </a:r>
            <a:r>
              <a:rPr lang="en-GB" dirty="0" err="1">
                <a:solidFill>
                  <a:srgbClr val="FFAB40"/>
                </a:solidFill>
              </a:rPr>
              <a:t>importanta</a:t>
            </a:r>
            <a:r>
              <a:rPr lang="en-GB" dirty="0">
                <a:solidFill>
                  <a:srgbClr val="FFAB40"/>
                </a:solidFill>
              </a:rPr>
              <a:t> </a:t>
            </a:r>
            <a:r>
              <a:rPr lang="en-GB" dirty="0" err="1">
                <a:solidFill>
                  <a:srgbClr val="FFAB40"/>
                </a:solidFill>
              </a:rPr>
              <a:t>integrarii</a:t>
            </a:r>
            <a:r>
              <a:rPr lang="en-GB" dirty="0">
                <a:solidFill>
                  <a:srgbClr val="FFAB40"/>
                </a:solidFill>
              </a:rPr>
              <a:t> </a:t>
            </a:r>
            <a:r>
              <a:rPr lang="en-GB" dirty="0" err="1">
                <a:solidFill>
                  <a:srgbClr val="FFAB40"/>
                </a:solidFill>
              </a:rPr>
              <a:t>si</a:t>
            </a:r>
            <a:r>
              <a:rPr lang="en-GB" dirty="0">
                <a:solidFill>
                  <a:srgbClr val="FFAB40"/>
                </a:solidFill>
              </a:rPr>
              <a:t> </a:t>
            </a:r>
            <a:r>
              <a:rPr lang="en-GB" dirty="0" err="1">
                <a:solidFill>
                  <a:srgbClr val="FFAB40"/>
                </a:solidFill>
              </a:rPr>
              <a:t>optimizarii</a:t>
            </a:r>
            <a:r>
              <a:rPr lang="en-GB" dirty="0">
                <a:solidFill>
                  <a:srgbClr val="FFAB40"/>
                </a:solidFill>
              </a:rPr>
              <a:t> </a:t>
            </a:r>
            <a:r>
              <a:rPr lang="en-GB" dirty="0" err="1">
                <a:solidFill>
                  <a:srgbClr val="FFAB40"/>
                </a:solidFill>
              </a:rPr>
              <a:t>algoritmilor</a:t>
            </a:r>
            <a:r>
              <a:rPr lang="en-GB" dirty="0">
                <a:solidFill>
                  <a:srgbClr val="FFAB40"/>
                </a:solidFill>
              </a:rPr>
              <a:t> de </a:t>
            </a:r>
            <a:r>
              <a:rPr lang="en-GB" dirty="0" err="1">
                <a:solidFill>
                  <a:srgbClr val="FFAB40"/>
                </a:solidFill>
              </a:rPr>
              <a:t>procesare</a:t>
            </a:r>
            <a:r>
              <a:rPr lang="en-GB" dirty="0">
                <a:solidFill>
                  <a:srgbClr val="FFAB40"/>
                </a:solidFill>
              </a:rPr>
              <a:t> a </a:t>
            </a:r>
            <a:r>
              <a:rPr lang="en-GB" dirty="0" err="1">
                <a:solidFill>
                  <a:srgbClr val="FFAB40"/>
                </a:solidFill>
              </a:rPr>
              <a:t>imaginii</a:t>
            </a:r>
            <a:r>
              <a:rPr lang="en-GB" dirty="0">
                <a:solidFill>
                  <a:srgbClr val="FFAB40"/>
                </a:solidFill>
              </a:rPr>
              <a:t> </a:t>
            </a:r>
            <a:r>
              <a:rPr lang="en-GB" dirty="0" err="1">
                <a:solidFill>
                  <a:srgbClr val="FFAB40"/>
                </a:solidFill>
              </a:rPr>
              <a:t>si</a:t>
            </a:r>
            <a:r>
              <a:rPr lang="en-GB" dirty="0">
                <a:solidFill>
                  <a:srgbClr val="FFAB40"/>
                </a:solidFill>
              </a:rPr>
              <a:t> </a:t>
            </a:r>
            <a:r>
              <a:rPr lang="en-GB" dirty="0" err="1">
                <a:solidFill>
                  <a:srgbClr val="FFAB40"/>
                </a:solidFill>
              </a:rPr>
              <a:t>navigatie</a:t>
            </a:r>
            <a:r>
              <a:rPr lang="en-GB" dirty="0">
                <a:solidFill>
                  <a:srgbClr val="FFAB40"/>
                </a:solidFill>
              </a:rPr>
              <a:t> </a:t>
            </a:r>
            <a:r>
              <a:rPr lang="en-GB" dirty="0" err="1">
                <a:solidFill>
                  <a:srgbClr val="FFAB40"/>
                </a:solidFill>
              </a:rPr>
              <a:t>autonoma</a:t>
            </a:r>
            <a:r>
              <a:rPr lang="en-GB" dirty="0">
                <a:solidFill>
                  <a:srgbClr val="FFAB40"/>
                </a:solidFill>
              </a:rPr>
              <a:t>. </a:t>
            </a:r>
            <a:r>
              <a:rPr lang="en-GB" dirty="0" err="1">
                <a:solidFill>
                  <a:srgbClr val="FFAB40"/>
                </a:solidFill>
              </a:rPr>
              <a:t>Proiectul</a:t>
            </a:r>
            <a:r>
              <a:rPr lang="en-GB" dirty="0">
                <a:solidFill>
                  <a:srgbClr val="FFAB40"/>
                </a:solidFill>
              </a:rPr>
              <a:t> a </a:t>
            </a:r>
            <a:r>
              <a:rPr lang="en-GB" dirty="0" err="1">
                <a:solidFill>
                  <a:srgbClr val="FFAB40"/>
                </a:solidFill>
              </a:rPr>
              <a:t>contribuit</a:t>
            </a:r>
            <a:r>
              <a:rPr lang="en-GB" dirty="0">
                <a:solidFill>
                  <a:srgbClr val="FFAB40"/>
                </a:solidFill>
              </a:rPr>
              <a:t>, de </a:t>
            </a:r>
            <a:r>
              <a:rPr lang="en-GB" dirty="0" err="1">
                <a:solidFill>
                  <a:srgbClr val="FFAB40"/>
                </a:solidFill>
              </a:rPr>
              <a:t>asemenea</a:t>
            </a:r>
            <a:r>
              <a:rPr lang="en-GB" dirty="0">
                <a:solidFill>
                  <a:srgbClr val="FFAB40"/>
                </a:solidFill>
              </a:rPr>
              <a:t>, la </a:t>
            </a:r>
            <a:r>
              <a:rPr lang="en-GB" dirty="0" err="1">
                <a:solidFill>
                  <a:srgbClr val="FFAB40"/>
                </a:solidFill>
              </a:rPr>
              <a:t>aprofundarea</a:t>
            </a:r>
            <a:r>
              <a:rPr lang="en-GB" dirty="0">
                <a:solidFill>
                  <a:srgbClr val="FFAB40"/>
                </a:solidFill>
              </a:rPr>
              <a:t> </a:t>
            </a:r>
            <a:r>
              <a:rPr lang="en-GB" dirty="0" err="1">
                <a:solidFill>
                  <a:srgbClr val="FFAB40"/>
                </a:solidFill>
              </a:rPr>
              <a:t>cunostintelor</a:t>
            </a:r>
            <a:r>
              <a:rPr lang="en-GB" dirty="0">
                <a:solidFill>
                  <a:srgbClr val="FFAB40"/>
                </a:solidFill>
              </a:rPr>
              <a:t> in </a:t>
            </a:r>
            <a:r>
              <a:rPr lang="en-GB" dirty="0" err="1">
                <a:solidFill>
                  <a:srgbClr val="FFAB40"/>
                </a:solidFill>
              </a:rPr>
              <a:t>domeniul</a:t>
            </a:r>
            <a:r>
              <a:rPr lang="en-GB" dirty="0">
                <a:solidFill>
                  <a:srgbClr val="FFAB40"/>
                </a:solidFill>
              </a:rPr>
              <a:t> </a:t>
            </a:r>
            <a:r>
              <a:rPr lang="en-GB" dirty="0" err="1">
                <a:solidFill>
                  <a:srgbClr val="FFAB40"/>
                </a:solidFill>
              </a:rPr>
              <a:t>inteligentei</a:t>
            </a:r>
            <a:r>
              <a:rPr lang="en-GB" dirty="0">
                <a:solidFill>
                  <a:srgbClr val="FFAB40"/>
                </a:solidFill>
              </a:rPr>
              <a:t> </a:t>
            </a:r>
            <a:r>
              <a:rPr lang="en-GB" dirty="0" err="1">
                <a:solidFill>
                  <a:srgbClr val="FFAB40"/>
                </a:solidFill>
              </a:rPr>
              <a:t>artificiale</a:t>
            </a:r>
            <a:r>
              <a:rPr lang="en-GB" dirty="0">
                <a:solidFill>
                  <a:srgbClr val="FFAB40"/>
                </a:solidFill>
              </a:rPr>
              <a:t> </a:t>
            </a:r>
            <a:r>
              <a:rPr lang="en-GB" dirty="0" err="1">
                <a:solidFill>
                  <a:srgbClr val="FFAB40"/>
                </a:solidFill>
              </a:rPr>
              <a:t>si</a:t>
            </a:r>
            <a:r>
              <a:rPr lang="en-GB" dirty="0">
                <a:solidFill>
                  <a:srgbClr val="FFAB40"/>
                </a:solidFill>
              </a:rPr>
              <a:t> </a:t>
            </a:r>
            <a:r>
              <a:rPr lang="en-GB" dirty="0" err="1">
                <a:solidFill>
                  <a:srgbClr val="FFAB40"/>
                </a:solidFill>
              </a:rPr>
              <a:t>controlului</a:t>
            </a:r>
            <a:r>
              <a:rPr lang="en-GB" dirty="0">
                <a:solidFill>
                  <a:srgbClr val="FFAB40"/>
                </a:solidFill>
              </a:rPr>
              <a:t> robotic, </a:t>
            </a:r>
            <a:r>
              <a:rPr lang="en-GB" dirty="0" err="1">
                <a:solidFill>
                  <a:srgbClr val="FFAB40"/>
                </a:solidFill>
              </a:rPr>
              <a:t>oferind</a:t>
            </a:r>
            <a:r>
              <a:rPr lang="en-GB" dirty="0">
                <a:solidFill>
                  <a:srgbClr val="FFAB40"/>
                </a:solidFill>
              </a:rPr>
              <a:t> o </a:t>
            </a:r>
            <a:r>
              <a:rPr lang="en-GB" dirty="0" err="1">
                <a:solidFill>
                  <a:srgbClr val="FFAB40"/>
                </a:solidFill>
              </a:rPr>
              <a:t>baza</a:t>
            </a:r>
            <a:r>
              <a:rPr lang="en-GB" dirty="0">
                <a:solidFill>
                  <a:srgbClr val="FFAB40"/>
                </a:solidFill>
              </a:rPr>
              <a:t> </a:t>
            </a:r>
            <a:r>
              <a:rPr lang="en-GB" dirty="0" err="1">
                <a:solidFill>
                  <a:srgbClr val="FFAB40"/>
                </a:solidFill>
              </a:rPr>
              <a:t>solida</a:t>
            </a:r>
            <a:r>
              <a:rPr lang="en-GB" dirty="0">
                <a:solidFill>
                  <a:srgbClr val="FFAB40"/>
                </a:solidFill>
              </a:rPr>
              <a:t> </a:t>
            </a:r>
            <a:r>
              <a:rPr lang="en-GB" dirty="0" err="1">
                <a:solidFill>
                  <a:srgbClr val="FFAB40"/>
                </a:solidFill>
              </a:rPr>
              <a:t>pentru</a:t>
            </a:r>
            <a:r>
              <a:rPr lang="en-GB" dirty="0">
                <a:solidFill>
                  <a:srgbClr val="FFAB40"/>
                </a:solidFill>
              </a:rPr>
              <a:t> </a:t>
            </a:r>
            <a:r>
              <a:rPr lang="en-GB" dirty="0" err="1">
                <a:solidFill>
                  <a:srgbClr val="FFAB40"/>
                </a:solidFill>
              </a:rPr>
              <a:t>aplicarea</a:t>
            </a:r>
            <a:r>
              <a:rPr lang="en-GB" dirty="0">
                <a:solidFill>
                  <a:srgbClr val="FFAB40"/>
                </a:solidFill>
              </a:rPr>
              <a:t> </a:t>
            </a:r>
            <a:r>
              <a:rPr lang="en-GB" dirty="0" err="1">
                <a:solidFill>
                  <a:srgbClr val="FFAB40"/>
                </a:solidFill>
              </a:rPr>
              <a:t>unor</a:t>
            </a:r>
            <a:r>
              <a:rPr lang="en-GB" dirty="0">
                <a:solidFill>
                  <a:srgbClr val="FFAB40"/>
                </a:solidFill>
              </a:rPr>
              <a:t> </a:t>
            </a:r>
            <a:r>
              <a:rPr lang="en-GB" dirty="0" err="1">
                <a:solidFill>
                  <a:srgbClr val="FFAB40"/>
                </a:solidFill>
              </a:rPr>
              <a:t>tehnici</a:t>
            </a:r>
            <a:r>
              <a:rPr lang="en-GB" dirty="0">
                <a:solidFill>
                  <a:srgbClr val="FFAB40"/>
                </a:solidFill>
              </a:rPr>
              <a:t> </a:t>
            </a:r>
            <a:r>
              <a:rPr lang="en-GB" dirty="0" err="1">
                <a:solidFill>
                  <a:srgbClr val="FFAB40"/>
                </a:solidFill>
              </a:rPr>
              <a:t>similare</a:t>
            </a:r>
            <a:r>
              <a:rPr lang="en-GB" dirty="0">
                <a:solidFill>
                  <a:srgbClr val="FFAB40"/>
                </a:solidFill>
              </a:rPr>
              <a:t> cu </a:t>
            </a:r>
            <a:r>
              <a:rPr lang="en-GB" dirty="0" err="1">
                <a:solidFill>
                  <a:srgbClr val="FFAB40"/>
                </a:solidFill>
              </a:rPr>
              <a:t>roboti</a:t>
            </a:r>
            <a:r>
              <a:rPr lang="en-GB" dirty="0">
                <a:solidFill>
                  <a:srgbClr val="FFAB40"/>
                </a:solidFill>
              </a:rPr>
              <a:t> </a:t>
            </a:r>
            <a:r>
              <a:rPr lang="en-GB" dirty="0" err="1">
                <a:solidFill>
                  <a:srgbClr val="FFAB40"/>
                </a:solidFill>
              </a:rPr>
              <a:t>autonomi</a:t>
            </a:r>
            <a:r>
              <a:rPr lang="en-GB" dirty="0">
                <a:solidFill>
                  <a:srgbClr val="FFAB40"/>
                </a:solidFill>
              </a:rPr>
              <a:t> </a:t>
            </a:r>
            <a:r>
              <a:rPr lang="en-GB" dirty="0" err="1">
                <a:solidFill>
                  <a:srgbClr val="FFAB40"/>
                </a:solidFill>
              </a:rPr>
              <a:t>ce</a:t>
            </a:r>
            <a:r>
              <a:rPr lang="en-GB" dirty="0">
                <a:solidFill>
                  <a:srgbClr val="FFAB40"/>
                </a:solidFill>
              </a:rPr>
              <a:t> pot fi </a:t>
            </a:r>
            <a:r>
              <a:rPr lang="en-GB" dirty="0" err="1">
                <a:solidFill>
                  <a:srgbClr val="FFAB40"/>
                </a:solidFill>
              </a:rPr>
              <a:t>utilizati</a:t>
            </a:r>
            <a:r>
              <a:rPr lang="en-GB" dirty="0">
                <a:solidFill>
                  <a:srgbClr val="FFAB40"/>
                </a:solidFill>
              </a:rPr>
              <a:t> in diverse </a:t>
            </a:r>
            <a:r>
              <a:rPr lang="en-GB" dirty="0" err="1">
                <a:solidFill>
                  <a:srgbClr val="FFAB40"/>
                </a:solidFill>
              </a:rPr>
              <a:t>domenii</a:t>
            </a:r>
            <a:r>
              <a:rPr lang="en-GB" dirty="0">
                <a:solidFill>
                  <a:srgbClr val="FFAB40"/>
                </a:solidFill>
              </a:rPr>
              <a:t> </a:t>
            </a:r>
            <a:r>
              <a:rPr lang="en-GB" dirty="0" err="1">
                <a:solidFill>
                  <a:srgbClr val="FFAB40"/>
                </a:solidFill>
              </a:rPr>
              <a:t>industriale</a:t>
            </a:r>
            <a:r>
              <a:rPr lang="en-GB" dirty="0">
                <a:solidFill>
                  <a:srgbClr val="FFAB40"/>
                </a:solidFill>
              </a:rPr>
              <a:t>, automotive </a:t>
            </a:r>
            <a:r>
              <a:rPr lang="en-GB" dirty="0" err="1">
                <a:solidFill>
                  <a:srgbClr val="FFAB40"/>
                </a:solidFill>
              </a:rPr>
              <a:t>sau</a:t>
            </a:r>
            <a:r>
              <a:rPr lang="en-GB" dirty="0">
                <a:solidFill>
                  <a:srgbClr val="FFAB40"/>
                </a:solidFill>
              </a:rPr>
              <a:t> de </a:t>
            </a:r>
            <a:r>
              <a:rPr lang="en-GB" dirty="0" err="1">
                <a:solidFill>
                  <a:srgbClr val="FFAB40"/>
                </a:solidFill>
              </a:rPr>
              <a:t>divertisment</a:t>
            </a:r>
            <a:r>
              <a:rPr lang="en-GB" dirty="0">
                <a:solidFill>
                  <a:srgbClr val="FFAB40"/>
                </a:solidFill>
              </a:rPr>
              <a: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254666" y="25927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BIBLIOGRAFIE</a:t>
            </a:r>
            <a:endParaRPr dirty="0"/>
          </a:p>
        </p:txBody>
      </p:sp>
      <p:cxnSp>
        <p:nvCxnSpPr>
          <p:cNvPr id="281" name="Google Shape;281;p50"/>
          <p:cNvCxnSpPr/>
          <p:nvPr/>
        </p:nvCxnSpPr>
        <p:spPr>
          <a:xfrm>
            <a:off x="342366" y="228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p:cNvSpPr txBox="1">
            <a:spLocks noGrp="1"/>
          </p:cNvSpPr>
          <p:nvPr>
            <p:ph type="body" idx="4294967295"/>
          </p:nvPr>
        </p:nvSpPr>
        <p:spPr>
          <a:xfrm>
            <a:off x="207750" y="1231676"/>
            <a:ext cx="7119642" cy="3285459"/>
          </a:xfrm>
          <a:prstGeom prst="rect">
            <a:avLst/>
          </a:prstGeom>
        </p:spPr>
        <p:txBody>
          <a:bodyPr spcFirstLastPara="1" wrap="square" lIns="91425" tIns="91425" rIns="91425" bIns="91425" anchor="t" anchorCtr="0">
            <a:noAutofit/>
          </a:bodyPr>
          <a:lstStyle/>
          <a:p>
            <a:pPr marL="171450" indent="-171450">
              <a:spcAft>
                <a:spcPts val="1600"/>
              </a:spcAft>
            </a:pPr>
            <a:r>
              <a:rPr lang="en-GB" sz="1200" dirty="0"/>
              <a:t>Lentin Joseph (2015), </a:t>
            </a:r>
            <a:r>
              <a:rPr lang="en-GB" sz="1200" i="1" dirty="0"/>
              <a:t>Mastering ROS for Robotics Programming</a:t>
            </a:r>
          </a:p>
          <a:p>
            <a:pPr marL="171450" indent="-171450">
              <a:spcAft>
                <a:spcPts val="1600"/>
              </a:spcAft>
            </a:pPr>
            <a:r>
              <a:rPr lang="en-GB" sz="1200" dirty="0"/>
              <a:t>A. </a:t>
            </a:r>
            <a:r>
              <a:rPr lang="en-GB" sz="1200" dirty="0">
                <a:solidFill>
                  <a:srgbClr val="85D5E6"/>
                </a:solidFill>
              </a:rPr>
              <a:t>Martinez</a:t>
            </a:r>
            <a:r>
              <a:rPr lang="en-GB" sz="1200" dirty="0"/>
              <a:t>, E. Fernández (2013), </a:t>
            </a:r>
            <a:r>
              <a:rPr lang="en-GB" sz="1200" i="1" dirty="0"/>
              <a:t>Learning ROS for Robotics Programming</a:t>
            </a:r>
          </a:p>
          <a:p>
            <a:pPr marL="171450" indent="-171450">
              <a:spcAft>
                <a:spcPts val="1600"/>
              </a:spcAft>
            </a:pPr>
            <a:r>
              <a:rPr lang="en-GB" sz="1200" dirty="0"/>
              <a:t>M. Quigley, B. </a:t>
            </a:r>
            <a:r>
              <a:rPr lang="en-GB" sz="1200" dirty="0" err="1"/>
              <a:t>Gerkey</a:t>
            </a:r>
            <a:r>
              <a:rPr lang="en-GB" sz="1200" dirty="0"/>
              <a:t>, W. D. Smart, </a:t>
            </a:r>
            <a:r>
              <a:rPr lang="en-GB" sz="1200" i="1" dirty="0"/>
              <a:t>Programming Robots with ROS</a:t>
            </a:r>
          </a:p>
          <a:p>
            <a:pPr marL="171450" indent="-171450">
              <a:spcAft>
                <a:spcPts val="1600"/>
              </a:spcAft>
            </a:pPr>
            <a:r>
              <a:rPr lang="en-GB" sz="1200" dirty="0" err="1"/>
              <a:t>Robotis</a:t>
            </a:r>
            <a:r>
              <a:rPr lang="en-GB" sz="1200" dirty="0"/>
              <a:t> e-Manual: </a:t>
            </a:r>
            <a:r>
              <a:rPr lang="en-GB" sz="1200" dirty="0">
                <a:hlinkClick r:id="rId3"/>
              </a:rPr>
              <a:t>https://emanual.robotis.com/</a:t>
            </a:r>
            <a:endParaRPr lang="en-GB" sz="1200" dirty="0"/>
          </a:p>
          <a:p>
            <a:pPr marL="171450" indent="-171450">
              <a:spcAft>
                <a:spcPts val="1600"/>
              </a:spcAft>
            </a:pPr>
            <a:r>
              <a:rPr lang="en-GB" sz="1200" dirty="0"/>
              <a:t>The Construct: </a:t>
            </a:r>
            <a:r>
              <a:rPr lang="en-GB" sz="1200" dirty="0">
                <a:hlinkClick r:id="rId4"/>
              </a:rPr>
              <a:t>https://www.theconstruct.ai/turtlebot3/</a:t>
            </a:r>
            <a:endParaRPr lang="en-GB" sz="1200" dirty="0"/>
          </a:p>
          <a:p>
            <a:pPr marL="171450" indent="-171450">
              <a:spcAft>
                <a:spcPts val="1600"/>
              </a:spcAft>
            </a:pPr>
            <a:r>
              <a:rPr lang="en-GB" sz="1200" dirty="0"/>
              <a:t>Gazebo: </a:t>
            </a:r>
            <a:r>
              <a:rPr lang="en-GB" sz="1200" dirty="0">
                <a:hlinkClick r:id="rId5"/>
              </a:rPr>
              <a:t>https://gazebosim.org/home</a:t>
            </a:r>
            <a:endParaRPr lang="en-GB" sz="1200" dirty="0"/>
          </a:p>
          <a:p>
            <a:pPr marL="171450" indent="-171450">
              <a:spcAft>
                <a:spcPts val="1600"/>
              </a:spcAft>
            </a:pPr>
            <a:r>
              <a:rPr lang="en-GB" sz="1200" dirty="0"/>
              <a:t>ROS Wiki - TurtleBot 3: </a:t>
            </a:r>
            <a:r>
              <a:rPr lang="en-GB" sz="1200" dirty="0">
                <a:hlinkClick r:id="rId6"/>
              </a:rPr>
              <a:t>https://wiki.ros.org/turtlebot3</a:t>
            </a:r>
            <a:endParaRPr lang="en-GB" sz="1200" dirty="0"/>
          </a:p>
          <a:p>
            <a:pPr marL="171450" indent="-171450">
              <a:spcAft>
                <a:spcPts val="1600"/>
              </a:spcAft>
            </a:pPr>
            <a:r>
              <a:rPr lang="en-GB" sz="1200" dirty="0"/>
              <a:t>ROS Discourse: </a:t>
            </a:r>
            <a:r>
              <a:rPr lang="en-GB" sz="1200" dirty="0">
                <a:hlinkClick r:id="rId7"/>
              </a:rPr>
              <a:t>https://discourse.ros.org/</a:t>
            </a:r>
            <a:endParaRPr lang="en-GB" sz="1200" dirty="0"/>
          </a:p>
          <a:p>
            <a:pPr marL="171450" indent="-171450">
              <a:spcAft>
                <a:spcPts val="1600"/>
              </a:spcAft>
            </a:pPr>
            <a:r>
              <a:rPr lang="en-GB" sz="1200" dirty="0"/>
              <a:t>Robotics Back-End: </a:t>
            </a:r>
            <a:r>
              <a:rPr lang="en-GB" sz="1200" dirty="0">
                <a:hlinkClick r:id="rId8"/>
              </a:rPr>
              <a:t>https://www.youtube.com/watch?v=Gg25GfA456o</a:t>
            </a:r>
            <a:endParaRPr lang="en-GB" sz="1200" dirty="0"/>
          </a:p>
          <a:p>
            <a:pPr marL="171450" indent="-171450">
              <a:spcAft>
                <a:spcPts val="1600"/>
              </a:spcAft>
            </a:pPr>
            <a:endParaRPr lang="en-GB" sz="12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4041888" y="1534037"/>
            <a:ext cx="3966790" cy="1787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MULTUMIM PENTRU ATENTIA ACORDATA !</a:t>
            </a:r>
            <a:endParaRPr dirty="0"/>
          </a:p>
        </p:txBody>
      </p:sp>
      <p:cxnSp>
        <p:nvCxnSpPr>
          <p:cNvPr id="267" name="Google Shape;267;p48"/>
          <p:cNvCxnSpPr/>
          <p:nvPr/>
        </p:nvCxnSpPr>
        <p:spPr>
          <a:xfrm>
            <a:off x="3929864" y="1701014"/>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descr="CES 9 In-Article Experience Autonomous Machines">
            <a:extLst>
              <a:ext uri="{FF2B5EF4-FFF2-40B4-BE49-F238E27FC236}">
                <a16:creationId xmlns:a16="http://schemas.microsoft.com/office/drawing/2014/main" id="{AF99B46E-D91C-7086-0CDF-EF31A3217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1" y="232619"/>
            <a:ext cx="3080994" cy="4293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CUPRINS:</a:t>
            </a:r>
            <a:endParaRPr dirty="0"/>
          </a:p>
        </p:txBody>
      </p:sp>
      <p:sp>
        <p:nvSpPr>
          <p:cNvPr id="171" name="Google Shape;171;p39"/>
          <p:cNvSpPr txBox="1">
            <a:spLocks noGrp="1"/>
          </p:cNvSpPr>
          <p:nvPr>
            <p:ph type="body" idx="1"/>
          </p:nvPr>
        </p:nvSpPr>
        <p:spPr>
          <a:xfrm>
            <a:off x="749905" y="1137440"/>
            <a:ext cx="7172100" cy="3039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1600"/>
              </a:spcAft>
              <a:buFont typeface="Wingdings" panose="05000000000000000000" pitchFamily="2" charset="2"/>
              <a:buChar char="Ø"/>
            </a:pPr>
            <a:r>
              <a:rPr lang="en-GB" b="1" dirty="0" err="1">
                <a:solidFill>
                  <a:schemeClr val="bg1"/>
                </a:solidFill>
              </a:rPr>
              <a:t>Introducere</a:t>
            </a:r>
            <a:endParaRPr lang="en-GB" b="1" dirty="0">
              <a:solidFill>
                <a:schemeClr val="bg1"/>
              </a:solidFill>
            </a:endParaRPr>
          </a:p>
          <a:p>
            <a:pPr marL="171450" lvl="0" indent="-171450" algn="l" rtl="0">
              <a:spcBef>
                <a:spcPts val="0"/>
              </a:spcBef>
              <a:spcAft>
                <a:spcPts val="1600"/>
              </a:spcAft>
              <a:buFont typeface="Wingdings" panose="05000000000000000000" pitchFamily="2" charset="2"/>
              <a:buChar char="Ø"/>
            </a:pPr>
            <a:r>
              <a:rPr lang="en-GB" b="1" dirty="0" err="1">
                <a:solidFill>
                  <a:schemeClr val="bg1"/>
                </a:solidFill>
              </a:rPr>
              <a:t>Prezentarea</a:t>
            </a:r>
            <a:r>
              <a:rPr lang="en-GB" b="1" dirty="0">
                <a:solidFill>
                  <a:schemeClr val="bg1"/>
                </a:solidFill>
              </a:rPr>
              <a:t> </a:t>
            </a:r>
            <a:r>
              <a:rPr lang="en-GB" b="1" dirty="0" err="1">
                <a:solidFill>
                  <a:schemeClr val="bg1"/>
                </a:solidFill>
              </a:rPr>
              <a:t>temei</a:t>
            </a:r>
            <a:r>
              <a:rPr lang="en-GB" b="1" dirty="0">
                <a:solidFill>
                  <a:schemeClr val="bg1"/>
                </a:solidFill>
              </a:rPr>
              <a:t> </a:t>
            </a:r>
          </a:p>
          <a:p>
            <a:pPr marL="171450" lvl="0" indent="-171450" algn="l" rtl="0">
              <a:spcBef>
                <a:spcPts val="0"/>
              </a:spcBef>
              <a:spcAft>
                <a:spcPts val="1600"/>
              </a:spcAft>
              <a:buFont typeface="Wingdings" panose="05000000000000000000" pitchFamily="2" charset="2"/>
              <a:buChar char="Ø"/>
            </a:pPr>
            <a:r>
              <a:rPr lang="en-GB" b="1" dirty="0" err="1">
                <a:solidFill>
                  <a:schemeClr val="bg1"/>
                </a:solidFill>
              </a:rPr>
              <a:t>Programe</a:t>
            </a:r>
            <a:r>
              <a:rPr lang="en-GB" b="1" dirty="0">
                <a:solidFill>
                  <a:schemeClr val="bg1"/>
                </a:solidFill>
              </a:rPr>
              <a:t> </a:t>
            </a:r>
            <a:r>
              <a:rPr lang="en-GB" b="1" dirty="0" err="1">
                <a:solidFill>
                  <a:schemeClr val="bg1"/>
                </a:solidFill>
              </a:rPr>
              <a:t>si</a:t>
            </a:r>
            <a:r>
              <a:rPr lang="en-GB" b="1" dirty="0">
                <a:solidFill>
                  <a:schemeClr val="bg1"/>
                </a:solidFill>
              </a:rPr>
              <a:t> </a:t>
            </a:r>
            <a:r>
              <a:rPr lang="en-GB" b="1" dirty="0" err="1">
                <a:solidFill>
                  <a:schemeClr val="bg1"/>
                </a:solidFill>
              </a:rPr>
              <a:t>limbaje</a:t>
            </a:r>
            <a:r>
              <a:rPr lang="en-GB" b="1" dirty="0">
                <a:solidFill>
                  <a:schemeClr val="bg1"/>
                </a:solidFill>
              </a:rPr>
              <a:t> de </a:t>
            </a:r>
            <a:r>
              <a:rPr lang="en-GB" b="1" dirty="0" err="1">
                <a:solidFill>
                  <a:schemeClr val="bg1"/>
                </a:solidFill>
              </a:rPr>
              <a:t>programare</a:t>
            </a:r>
            <a:r>
              <a:rPr lang="en-GB" b="1" dirty="0">
                <a:solidFill>
                  <a:schemeClr val="bg1"/>
                </a:solidFill>
              </a:rPr>
              <a:t> </a:t>
            </a:r>
            <a:r>
              <a:rPr lang="en-GB" b="1" dirty="0" err="1">
                <a:solidFill>
                  <a:schemeClr val="bg1"/>
                </a:solidFill>
              </a:rPr>
              <a:t>utilizate</a:t>
            </a:r>
            <a:endParaRPr lang="en-GB" b="1" dirty="0">
              <a:solidFill>
                <a:schemeClr val="bg1"/>
              </a:solidFill>
            </a:endParaRPr>
          </a:p>
          <a:p>
            <a:pPr marL="171450" lvl="0" indent="-171450" algn="l" rtl="0">
              <a:spcBef>
                <a:spcPts val="0"/>
              </a:spcBef>
              <a:spcAft>
                <a:spcPts val="1600"/>
              </a:spcAft>
              <a:buFont typeface="Wingdings" panose="05000000000000000000" pitchFamily="2" charset="2"/>
              <a:buChar char="Ø"/>
            </a:pPr>
            <a:r>
              <a:rPr lang="en-GB" b="1" dirty="0" err="1">
                <a:solidFill>
                  <a:schemeClr val="bg1"/>
                </a:solidFill>
              </a:rPr>
              <a:t>Testarea</a:t>
            </a:r>
            <a:r>
              <a:rPr lang="en-GB" b="1" dirty="0">
                <a:solidFill>
                  <a:schemeClr val="bg1"/>
                </a:solidFill>
              </a:rPr>
              <a:t> </a:t>
            </a:r>
            <a:r>
              <a:rPr lang="en-GB" b="1" dirty="0" err="1">
                <a:solidFill>
                  <a:schemeClr val="bg1"/>
                </a:solidFill>
              </a:rPr>
              <a:t>proiectului</a:t>
            </a:r>
            <a:endParaRPr lang="en-GB" b="1" dirty="0">
              <a:solidFill>
                <a:schemeClr val="bg1"/>
              </a:solidFill>
            </a:endParaRPr>
          </a:p>
          <a:p>
            <a:pPr marL="171450" lvl="0" indent="-171450" algn="l" rtl="0">
              <a:spcBef>
                <a:spcPts val="0"/>
              </a:spcBef>
              <a:spcAft>
                <a:spcPts val="1600"/>
              </a:spcAft>
              <a:buFont typeface="Wingdings" panose="05000000000000000000" pitchFamily="2" charset="2"/>
              <a:buChar char="Ø"/>
            </a:pPr>
            <a:r>
              <a:rPr lang="en-GB" b="1" dirty="0" err="1">
                <a:solidFill>
                  <a:schemeClr val="bg1"/>
                </a:solidFill>
              </a:rPr>
              <a:t>Concluzii</a:t>
            </a:r>
            <a:endParaRPr lang="en-GB" b="1" dirty="0">
              <a:solidFill>
                <a:schemeClr val="bg1"/>
              </a:solidFill>
            </a:endParaRPr>
          </a:p>
          <a:p>
            <a:pPr marL="171450" lvl="0" indent="-171450" algn="l" rtl="0">
              <a:spcBef>
                <a:spcPts val="0"/>
              </a:spcBef>
              <a:spcAft>
                <a:spcPts val="1600"/>
              </a:spcAft>
              <a:buFont typeface="Wingdings" panose="05000000000000000000" pitchFamily="2" charset="2"/>
              <a:buChar char="Ø"/>
            </a:pPr>
            <a:r>
              <a:rPr lang="en-GB" b="1" dirty="0" err="1">
                <a:solidFill>
                  <a:schemeClr val="bg1"/>
                </a:solidFill>
              </a:rPr>
              <a:t>Bibliografie</a:t>
            </a:r>
            <a:endParaRPr b="1" dirty="0">
              <a:solidFill>
                <a:schemeClr val="bg1"/>
              </a:solidFill>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41"/>
          <p:cNvSpPr txBox="1">
            <a:spLocks noGrp="1"/>
          </p:cNvSpPr>
          <p:nvPr>
            <p:ph type="subTitle" idx="1"/>
          </p:nvPr>
        </p:nvSpPr>
        <p:spPr>
          <a:xfrm>
            <a:off x="4189551" y="763388"/>
            <a:ext cx="4754205" cy="4719755"/>
          </a:xfrm>
          <a:prstGeom prst="rect">
            <a:avLst/>
          </a:prstGeom>
        </p:spPr>
        <p:txBody>
          <a:bodyPr spcFirstLastPara="1" wrap="square" lIns="91425" tIns="91425" rIns="91425" bIns="91425" anchor="t" anchorCtr="0">
            <a:noAutofit/>
          </a:bodyPr>
          <a:lstStyle/>
          <a:p>
            <a:pPr marL="0" indent="0" algn="l"/>
            <a:r>
              <a:rPr lang="en-GB" dirty="0">
                <a:solidFill>
                  <a:schemeClr val="bg1"/>
                </a:solidFill>
              </a:rPr>
              <a:t>	</a:t>
            </a:r>
            <a:r>
              <a:rPr lang="en-GB" dirty="0" err="1">
                <a:solidFill>
                  <a:schemeClr val="bg1"/>
                </a:solidFill>
              </a:rPr>
              <a:t>Acest</a:t>
            </a:r>
            <a:r>
              <a:rPr lang="en-GB" dirty="0">
                <a:solidFill>
                  <a:schemeClr val="bg1"/>
                </a:solidFill>
              </a:rPr>
              <a:t> </a:t>
            </a:r>
            <a:r>
              <a:rPr lang="en-GB" dirty="0" err="1">
                <a:solidFill>
                  <a:schemeClr val="bg1"/>
                </a:solidFill>
              </a:rPr>
              <a:t>proiect</a:t>
            </a:r>
            <a:r>
              <a:rPr lang="en-GB" dirty="0">
                <a:solidFill>
                  <a:schemeClr val="bg1"/>
                </a:solidFill>
              </a:rPr>
              <a:t> are ca scop </a:t>
            </a:r>
            <a:r>
              <a:rPr lang="en-GB" dirty="0" err="1">
                <a:solidFill>
                  <a:schemeClr val="bg1"/>
                </a:solidFill>
              </a:rPr>
              <a:t>explorarea</a:t>
            </a:r>
            <a:r>
              <a:rPr lang="en-GB" dirty="0">
                <a:solidFill>
                  <a:schemeClr val="bg1"/>
                </a:solidFill>
              </a:rPr>
              <a:t> </a:t>
            </a:r>
            <a:r>
              <a:rPr lang="en-GB" dirty="0" err="1">
                <a:solidFill>
                  <a:schemeClr val="bg1"/>
                </a:solidFill>
              </a:rPr>
              <a:t>si</a:t>
            </a:r>
            <a:r>
              <a:rPr lang="en-GB" dirty="0">
                <a:solidFill>
                  <a:schemeClr val="bg1"/>
                </a:solidFill>
              </a:rPr>
              <a:t> </a:t>
            </a:r>
            <a:r>
              <a:rPr lang="en-GB" dirty="0" err="1">
                <a:solidFill>
                  <a:schemeClr val="bg1"/>
                </a:solidFill>
              </a:rPr>
              <a:t>dezvoltarea</a:t>
            </a:r>
            <a:r>
              <a:rPr lang="en-GB" dirty="0">
                <a:solidFill>
                  <a:schemeClr val="bg1"/>
                </a:solidFill>
              </a:rPr>
              <a:t> </a:t>
            </a:r>
            <a:r>
              <a:rPr lang="en-GB" dirty="0" err="1">
                <a:solidFill>
                  <a:schemeClr val="bg1"/>
                </a:solidFill>
              </a:rPr>
              <a:t>competentelor</a:t>
            </a:r>
            <a:r>
              <a:rPr lang="en-GB" dirty="0">
                <a:solidFill>
                  <a:schemeClr val="bg1"/>
                </a:solidFill>
              </a:rPr>
              <a:t> in </a:t>
            </a:r>
            <a:r>
              <a:rPr lang="en-GB" dirty="0" err="1">
                <a:solidFill>
                  <a:schemeClr val="bg1"/>
                </a:solidFill>
              </a:rPr>
              <a:t>domeniul</a:t>
            </a:r>
            <a:r>
              <a:rPr lang="en-GB" dirty="0">
                <a:solidFill>
                  <a:schemeClr val="bg1"/>
                </a:solidFill>
              </a:rPr>
              <a:t> </a:t>
            </a:r>
            <a:r>
              <a:rPr lang="en-GB" dirty="0" err="1">
                <a:solidFill>
                  <a:schemeClr val="bg1"/>
                </a:solidFill>
              </a:rPr>
              <a:t>roboticii</a:t>
            </a:r>
            <a:r>
              <a:rPr lang="en-GB" dirty="0">
                <a:solidFill>
                  <a:schemeClr val="bg1"/>
                </a:solidFill>
              </a:rPr>
              <a:t> </a:t>
            </a:r>
            <a:r>
              <a:rPr lang="en-GB" dirty="0" err="1">
                <a:solidFill>
                  <a:schemeClr val="bg1"/>
                </a:solidFill>
              </a:rPr>
              <a:t>si</a:t>
            </a:r>
            <a:r>
              <a:rPr lang="en-GB" dirty="0">
                <a:solidFill>
                  <a:schemeClr val="bg1"/>
                </a:solidFill>
              </a:rPr>
              <a:t> al </a:t>
            </a:r>
            <a:r>
              <a:rPr lang="en-GB" dirty="0" err="1">
                <a:solidFill>
                  <a:schemeClr val="bg1"/>
                </a:solidFill>
              </a:rPr>
              <a:t>programarii</a:t>
            </a:r>
            <a:r>
              <a:rPr lang="en-GB" dirty="0">
                <a:solidFill>
                  <a:schemeClr val="bg1"/>
                </a:solidFill>
              </a:rPr>
              <a:t> </a:t>
            </a:r>
            <a:r>
              <a:rPr lang="en-GB" dirty="0" err="1">
                <a:solidFill>
                  <a:schemeClr val="bg1"/>
                </a:solidFill>
              </a:rPr>
              <a:t>prin</a:t>
            </a:r>
            <a:r>
              <a:rPr lang="en-GB" dirty="0">
                <a:solidFill>
                  <a:schemeClr val="bg1"/>
                </a:solidFill>
              </a:rPr>
              <a:t> </a:t>
            </a:r>
            <a:r>
              <a:rPr lang="en-GB" dirty="0" err="1">
                <a:solidFill>
                  <a:schemeClr val="bg1"/>
                </a:solidFill>
              </a:rPr>
              <a:t>utilizarea</a:t>
            </a:r>
            <a:r>
              <a:rPr lang="en-GB" dirty="0">
                <a:solidFill>
                  <a:schemeClr val="bg1"/>
                </a:solidFill>
              </a:rPr>
              <a:t> </a:t>
            </a:r>
            <a:r>
              <a:rPr lang="en-GB" dirty="0" err="1">
                <a:solidFill>
                  <a:schemeClr val="bg1"/>
                </a:solidFill>
              </a:rPr>
              <a:t>unui</a:t>
            </a:r>
            <a:r>
              <a:rPr lang="en-GB" dirty="0">
                <a:solidFill>
                  <a:schemeClr val="bg1"/>
                </a:solidFill>
              </a:rPr>
              <a:t> robot de </a:t>
            </a:r>
            <a:r>
              <a:rPr lang="en-GB" dirty="0" err="1">
                <a:solidFill>
                  <a:schemeClr val="bg1"/>
                </a:solidFill>
              </a:rPr>
              <a:t>tipul</a:t>
            </a:r>
            <a:r>
              <a:rPr lang="en-GB" dirty="0">
                <a:solidFill>
                  <a:schemeClr val="bg1"/>
                </a:solidFill>
              </a:rPr>
              <a:t> TurtleBot 3 </a:t>
            </a:r>
            <a:r>
              <a:rPr lang="en-GB" dirty="0" err="1">
                <a:solidFill>
                  <a:schemeClr val="bg1"/>
                </a:solidFill>
              </a:rPr>
              <a:t>si</a:t>
            </a:r>
            <a:r>
              <a:rPr lang="en-GB" dirty="0">
                <a:solidFill>
                  <a:schemeClr val="bg1"/>
                </a:solidFill>
              </a:rPr>
              <a:t> a </a:t>
            </a:r>
            <a:r>
              <a:rPr lang="en-GB" dirty="0" err="1">
                <a:solidFill>
                  <a:schemeClr val="bg1"/>
                </a:solidFill>
              </a:rPr>
              <a:t>mai</a:t>
            </a:r>
            <a:r>
              <a:rPr lang="en-GB" dirty="0">
                <a:solidFill>
                  <a:schemeClr val="bg1"/>
                </a:solidFill>
              </a:rPr>
              <a:t> </a:t>
            </a:r>
            <a:r>
              <a:rPr lang="en-GB" dirty="0" err="1">
                <a:solidFill>
                  <a:schemeClr val="bg1"/>
                </a:solidFill>
              </a:rPr>
              <a:t>multor</a:t>
            </a:r>
            <a:r>
              <a:rPr lang="en-GB" dirty="0">
                <a:solidFill>
                  <a:schemeClr val="bg1"/>
                </a:solidFill>
              </a:rPr>
              <a:t> </a:t>
            </a:r>
            <a:r>
              <a:rPr lang="en-GB" dirty="0" err="1">
                <a:solidFill>
                  <a:schemeClr val="bg1"/>
                </a:solidFill>
              </a:rPr>
              <a:t>medii</a:t>
            </a:r>
            <a:r>
              <a:rPr lang="en-GB" dirty="0">
                <a:solidFill>
                  <a:schemeClr val="bg1"/>
                </a:solidFill>
              </a:rPr>
              <a:t> </a:t>
            </a:r>
            <a:r>
              <a:rPr lang="en-GB" dirty="0" err="1">
                <a:solidFill>
                  <a:schemeClr val="bg1"/>
                </a:solidFill>
              </a:rPr>
              <a:t>si</a:t>
            </a:r>
            <a:r>
              <a:rPr lang="en-GB" dirty="0">
                <a:solidFill>
                  <a:schemeClr val="bg1"/>
                </a:solidFill>
              </a:rPr>
              <a:t> </a:t>
            </a:r>
            <a:r>
              <a:rPr lang="en-GB" dirty="0" err="1">
                <a:solidFill>
                  <a:schemeClr val="bg1"/>
                </a:solidFill>
              </a:rPr>
              <a:t>tehnologii</a:t>
            </a:r>
            <a:r>
              <a:rPr lang="en-GB" dirty="0">
                <a:solidFill>
                  <a:schemeClr val="bg1"/>
                </a:solidFill>
              </a:rPr>
              <a:t> de </a:t>
            </a:r>
            <a:r>
              <a:rPr lang="en-GB" dirty="0" err="1">
                <a:solidFill>
                  <a:schemeClr val="bg1"/>
                </a:solidFill>
              </a:rPr>
              <a:t>programare</a:t>
            </a:r>
            <a:r>
              <a:rPr lang="en-GB" dirty="0">
                <a:solidFill>
                  <a:schemeClr val="bg1"/>
                </a:solidFill>
              </a:rPr>
              <a:t>. </a:t>
            </a:r>
          </a:p>
          <a:p>
            <a:pPr marL="0" indent="0" algn="l"/>
            <a:endParaRPr lang="en-GB" dirty="0">
              <a:solidFill>
                <a:schemeClr val="bg1"/>
              </a:solidFill>
            </a:endParaRPr>
          </a:p>
          <a:p>
            <a:pPr marL="0" lvl="0" indent="0" algn="l" rtl="0">
              <a:spcBef>
                <a:spcPts val="0"/>
              </a:spcBef>
              <a:spcAft>
                <a:spcPts val="0"/>
              </a:spcAft>
              <a:buNone/>
            </a:pPr>
            <a:r>
              <a:rPr lang="en-GB" dirty="0">
                <a:solidFill>
                  <a:schemeClr val="bg1"/>
                </a:solidFill>
              </a:rPr>
              <a:t>	TurtleBot 3 </a:t>
            </a:r>
            <a:r>
              <a:rPr lang="en-GB" dirty="0" err="1">
                <a:solidFill>
                  <a:schemeClr val="bg1"/>
                </a:solidFill>
              </a:rPr>
              <a:t>este</a:t>
            </a:r>
            <a:r>
              <a:rPr lang="en-GB" dirty="0">
                <a:solidFill>
                  <a:schemeClr val="bg1"/>
                </a:solidFill>
              </a:rPr>
              <a:t> o </a:t>
            </a:r>
            <a:r>
              <a:rPr lang="en-GB" dirty="0" err="1">
                <a:solidFill>
                  <a:schemeClr val="bg1"/>
                </a:solidFill>
              </a:rPr>
              <a:t>platforma</a:t>
            </a:r>
            <a:r>
              <a:rPr lang="en-GB" dirty="0">
                <a:solidFill>
                  <a:schemeClr val="bg1"/>
                </a:solidFill>
              </a:rPr>
              <a:t> </a:t>
            </a:r>
            <a:r>
              <a:rPr lang="en-GB" dirty="0" err="1">
                <a:solidFill>
                  <a:schemeClr val="bg1"/>
                </a:solidFill>
              </a:rPr>
              <a:t>robotica</a:t>
            </a:r>
            <a:r>
              <a:rPr lang="en-GB" dirty="0">
                <a:solidFill>
                  <a:schemeClr val="bg1"/>
                </a:solidFill>
              </a:rPr>
              <a:t> </a:t>
            </a:r>
            <a:r>
              <a:rPr lang="en-GB" dirty="0" err="1">
                <a:solidFill>
                  <a:schemeClr val="bg1"/>
                </a:solidFill>
              </a:rPr>
              <a:t>versatila</a:t>
            </a:r>
            <a:r>
              <a:rPr lang="en-GB" dirty="0">
                <a:solidFill>
                  <a:schemeClr val="bg1"/>
                </a:solidFill>
              </a:rPr>
              <a:t>, </a:t>
            </a:r>
            <a:r>
              <a:rPr lang="en-GB" dirty="0" err="1">
                <a:solidFill>
                  <a:schemeClr val="bg1"/>
                </a:solidFill>
              </a:rPr>
              <a:t>ideala</a:t>
            </a:r>
            <a:r>
              <a:rPr lang="en-GB" dirty="0">
                <a:solidFill>
                  <a:schemeClr val="bg1"/>
                </a:solidFill>
              </a:rPr>
              <a:t> </a:t>
            </a:r>
            <a:r>
              <a:rPr lang="en-GB" dirty="0" err="1">
                <a:solidFill>
                  <a:schemeClr val="bg1"/>
                </a:solidFill>
              </a:rPr>
              <a:t>pentru</a:t>
            </a:r>
            <a:r>
              <a:rPr lang="en-GB" dirty="0">
                <a:solidFill>
                  <a:schemeClr val="bg1"/>
                </a:solidFill>
              </a:rPr>
              <a:t> </a:t>
            </a:r>
            <a:r>
              <a:rPr lang="en-GB" dirty="0" err="1">
                <a:solidFill>
                  <a:schemeClr val="bg1"/>
                </a:solidFill>
              </a:rPr>
              <a:t>studierea</a:t>
            </a:r>
            <a:r>
              <a:rPr lang="en-GB" dirty="0">
                <a:solidFill>
                  <a:schemeClr val="bg1"/>
                </a:solidFill>
              </a:rPr>
              <a:t> </a:t>
            </a:r>
            <a:r>
              <a:rPr lang="en-GB" dirty="0" err="1">
                <a:solidFill>
                  <a:schemeClr val="bg1"/>
                </a:solidFill>
              </a:rPr>
              <a:t>algoritmilor</a:t>
            </a:r>
            <a:r>
              <a:rPr lang="en-GB" dirty="0">
                <a:solidFill>
                  <a:schemeClr val="bg1"/>
                </a:solidFill>
              </a:rPr>
              <a:t> de </a:t>
            </a:r>
            <a:r>
              <a:rPr lang="en-GB" dirty="0" err="1">
                <a:solidFill>
                  <a:schemeClr val="bg1"/>
                </a:solidFill>
              </a:rPr>
              <a:t>navigatie</a:t>
            </a:r>
            <a:r>
              <a:rPr lang="en-GB" dirty="0">
                <a:solidFill>
                  <a:schemeClr val="bg1"/>
                </a:solidFill>
              </a:rPr>
              <a:t>, </a:t>
            </a:r>
            <a:r>
              <a:rPr lang="en-GB" dirty="0" err="1">
                <a:solidFill>
                  <a:schemeClr val="bg1"/>
                </a:solidFill>
              </a:rPr>
              <a:t>perceptie</a:t>
            </a:r>
            <a:r>
              <a:rPr lang="en-GB" dirty="0">
                <a:solidFill>
                  <a:schemeClr val="bg1"/>
                </a:solidFill>
              </a:rPr>
              <a:t> </a:t>
            </a:r>
            <a:r>
              <a:rPr lang="en-GB" dirty="0" err="1">
                <a:solidFill>
                  <a:schemeClr val="bg1"/>
                </a:solidFill>
              </a:rPr>
              <a:t>si</a:t>
            </a:r>
            <a:r>
              <a:rPr lang="en-GB" dirty="0">
                <a:solidFill>
                  <a:schemeClr val="bg1"/>
                </a:solidFill>
              </a:rPr>
              <a:t> control </a:t>
            </a:r>
            <a:r>
              <a:rPr lang="en-GB" dirty="0" err="1">
                <a:solidFill>
                  <a:schemeClr val="bg1"/>
                </a:solidFill>
              </a:rPr>
              <a:t>autonom</a:t>
            </a:r>
            <a:r>
              <a:rPr lang="en-GB" dirty="0">
                <a:solidFill>
                  <a:schemeClr val="bg1"/>
                </a:solidFill>
              </a:rPr>
              <a:t>. Este </a:t>
            </a:r>
            <a:r>
              <a:rPr lang="en-GB" dirty="0" err="1">
                <a:solidFill>
                  <a:schemeClr val="bg1"/>
                </a:solidFill>
              </a:rPr>
              <a:t>populara</a:t>
            </a:r>
            <a:r>
              <a:rPr lang="en-GB" dirty="0">
                <a:solidFill>
                  <a:schemeClr val="bg1"/>
                </a:solidFill>
              </a:rPr>
              <a:t> </a:t>
            </a:r>
            <a:r>
              <a:rPr lang="en-GB" dirty="0" err="1">
                <a:solidFill>
                  <a:schemeClr val="bg1"/>
                </a:solidFill>
              </a:rPr>
              <a:t>datorita</a:t>
            </a:r>
            <a:r>
              <a:rPr lang="en-GB" dirty="0">
                <a:solidFill>
                  <a:schemeClr val="bg1"/>
                </a:solidFill>
              </a:rPr>
              <a:t> </a:t>
            </a:r>
            <a:r>
              <a:rPr lang="en-GB" dirty="0" err="1">
                <a:solidFill>
                  <a:schemeClr val="bg1"/>
                </a:solidFill>
              </a:rPr>
              <a:t>dimensiunilor</a:t>
            </a:r>
            <a:r>
              <a:rPr lang="en-GB" dirty="0">
                <a:solidFill>
                  <a:schemeClr val="bg1"/>
                </a:solidFill>
              </a:rPr>
              <a:t> </a:t>
            </a:r>
            <a:r>
              <a:rPr lang="en-GB" dirty="0" err="1">
                <a:solidFill>
                  <a:schemeClr val="bg1"/>
                </a:solidFill>
              </a:rPr>
              <a:t>compacte</a:t>
            </a:r>
            <a:r>
              <a:rPr lang="en-GB" dirty="0">
                <a:solidFill>
                  <a:schemeClr val="bg1"/>
                </a:solidFill>
              </a:rPr>
              <a:t>, </a:t>
            </a:r>
            <a:r>
              <a:rPr lang="en-GB" dirty="0" err="1">
                <a:solidFill>
                  <a:schemeClr val="bg1"/>
                </a:solidFill>
              </a:rPr>
              <a:t>flexibilitatii</a:t>
            </a:r>
            <a:r>
              <a:rPr lang="en-GB" dirty="0">
                <a:solidFill>
                  <a:schemeClr val="bg1"/>
                </a:solidFill>
              </a:rPr>
              <a:t> </a:t>
            </a:r>
            <a:r>
              <a:rPr lang="en-GB" dirty="0" err="1">
                <a:solidFill>
                  <a:schemeClr val="bg1"/>
                </a:solidFill>
              </a:rPr>
              <a:t>si</a:t>
            </a:r>
            <a:r>
              <a:rPr lang="en-GB" dirty="0">
                <a:solidFill>
                  <a:schemeClr val="bg1"/>
                </a:solidFill>
              </a:rPr>
              <a:t> </a:t>
            </a:r>
            <a:r>
              <a:rPr lang="en-GB" dirty="0" err="1">
                <a:solidFill>
                  <a:schemeClr val="bg1"/>
                </a:solidFill>
              </a:rPr>
              <a:t>compatibilitatii</a:t>
            </a:r>
            <a:r>
              <a:rPr lang="en-GB" dirty="0">
                <a:solidFill>
                  <a:schemeClr val="bg1"/>
                </a:solidFill>
              </a:rPr>
              <a:t> cu Robot Operating System (ROS). </a:t>
            </a:r>
            <a:r>
              <a:rPr lang="en-GB" dirty="0" err="1">
                <a:solidFill>
                  <a:schemeClr val="bg1"/>
                </a:solidFill>
              </a:rPr>
              <a:t>Printre</a:t>
            </a:r>
            <a:r>
              <a:rPr lang="en-GB" dirty="0">
                <a:solidFill>
                  <a:schemeClr val="bg1"/>
                </a:solidFill>
              </a:rPr>
              <a:t> </a:t>
            </a:r>
            <a:r>
              <a:rPr lang="en-GB" dirty="0" err="1">
                <a:solidFill>
                  <a:schemeClr val="bg1"/>
                </a:solidFill>
              </a:rPr>
              <a:t>principalele</a:t>
            </a:r>
            <a:r>
              <a:rPr lang="en-GB" dirty="0">
                <a:solidFill>
                  <a:schemeClr val="bg1"/>
                </a:solidFill>
              </a:rPr>
              <a:t> </a:t>
            </a:r>
            <a:r>
              <a:rPr lang="en-GB" dirty="0" err="1">
                <a:solidFill>
                  <a:schemeClr val="bg1"/>
                </a:solidFill>
              </a:rPr>
              <a:t>avantaje</a:t>
            </a:r>
            <a:r>
              <a:rPr lang="en-GB" dirty="0">
                <a:solidFill>
                  <a:schemeClr val="bg1"/>
                </a:solidFill>
              </a:rPr>
              <a:t> ale </a:t>
            </a:r>
            <a:r>
              <a:rPr lang="en-GB" dirty="0" err="1">
                <a:solidFill>
                  <a:schemeClr val="bg1"/>
                </a:solidFill>
              </a:rPr>
              <a:t>acestei</a:t>
            </a:r>
            <a:r>
              <a:rPr lang="en-GB" dirty="0">
                <a:solidFill>
                  <a:schemeClr val="bg1"/>
                </a:solidFill>
              </a:rPr>
              <a:t> </a:t>
            </a:r>
            <a:r>
              <a:rPr lang="en-GB" dirty="0" err="1">
                <a:solidFill>
                  <a:schemeClr val="bg1"/>
                </a:solidFill>
              </a:rPr>
              <a:t>platforme</a:t>
            </a:r>
            <a:r>
              <a:rPr lang="en-GB" dirty="0">
                <a:solidFill>
                  <a:schemeClr val="bg1"/>
                </a:solidFill>
              </a:rPr>
              <a:t> </a:t>
            </a:r>
            <a:r>
              <a:rPr lang="en-GB" dirty="0" err="1">
                <a:solidFill>
                  <a:schemeClr val="bg1"/>
                </a:solidFill>
              </a:rPr>
              <a:t>regasim</a:t>
            </a:r>
            <a:r>
              <a:rPr lang="en-GB" dirty="0">
                <a:solidFill>
                  <a:schemeClr val="bg1"/>
                </a:solidFill>
              </a:rPr>
              <a:t> :</a:t>
            </a:r>
          </a:p>
          <a:p>
            <a:pPr marL="285750" lvl="0" indent="-285750" algn="l" rtl="0">
              <a:spcBef>
                <a:spcPts val="0"/>
              </a:spcBef>
              <a:spcAft>
                <a:spcPts val="0"/>
              </a:spcAft>
              <a:buFont typeface="Arial" panose="020B0604020202020204" pitchFamily="34" charset="0"/>
              <a:buChar char="•"/>
            </a:pPr>
            <a:r>
              <a:rPr lang="en-GB" dirty="0">
                <a:solidFill>
                  <a:schemeClr val="bg1"/>
                </a:solidFill>
              </a:rPr>
              <a:t>Design modular </a:t>
            </a:r>
            <a:r>
              <a:rPr lang="en-GB" dirty="0" err="1">
                <a:solidFill>
                  <a:schemeClr val="bg1"/>
                </a:solidFill>
              </a:rPr>
              <a:t>si</a:t>
            </a:r>
            <a:r>
              <a:rPr lang="en-GB" dirty="0">
                <a:solidFill>
                  <a:schemeClr val="bg1"/>
                </a:solidFill>
              </a:rPr>
              <a:t> </a:t>
            </a:r>
            <a:r>
              <a:rPr lang="en-GB" dirty="0" err="1">
                <a:solidFill>
                  <a:schemeClr val="bg1"/>
                </a:solidFill>
              </a:rPr>
              <a:t>adaptabil</a:t>
            </a:r>
            <a:r>
              <a:rPr lang="en-GB" dirty="0">
                <a:solidFill>
                  <a:schemeClr val="bg1"/>
                </a:solidFill>
              </a:rPr>
              <a:t> </a:t>
            </a:r>
            <a:r>
              <a:rPr lang="en-GB" dirty="0" err="1">
                <a:solidFill>
                  <a:schemeClr val="bg1"/>
                </a:solidFill>
              </a:rPr>
              <a:t>cerintelor</a:t>
            </a:r>
            <a:endParaRPr lang="en-GB" dirty="0">
              <a:solidFill>
                <a:schemeClr val="bg1"/>
              </a:solidFill>
            </a:endParaRPr>
          </a:p>
          <a:p>
            <a:pPr marL="285750" lvl="0" indent="-285750" algn="l" rtl="0">
              <a:spcBef>
                <a:spcPts val="0"/>
              </a:spcBef>
              <a:spcAft>
                <a:spcPts val="0"/>
              </a:spcAft>
              <a:buFont typeface="Arial" panose="020B0604020202020204" pitchFamily="34" charset="0"/>
              <a:buChar char="•"/>
            </a:pPr>
            <a:r>
              <a:rPr lang="en-GB" dirty="0" err="1">
                <a:solidFill>
                  <a:schemeClr val="bg1"/>
                </a:solidFill>
              </a:rPr>
              <a:t>Compatibilitatea</a:t>
            </a:r>
            <a:r>
              <a:rPr lang="en-GB" dirty="0">
                <a:solidFill>
                  <a:schemeClr val="bg1"/>
                </a:solidFill>
              </a:rPr>
              <a:t> cu ROS</a:t>
            </a:r>
          </a:p>
          <a:p>
            <a:pPr marL="285750" lvl="0" indent="-285750" algn="l" rtl="0">
              <a:spcBef>
                <a:spcPts val="0"/>
              </a:spcBef>
              <a:spcAft>
                <a:spcPts val="0"/>
              </a:spcAft>
              <a:buFont typeface="Arial" panose="020B0604020202020204" pitchFamily="34" charset="0"/>
              <a:buChar char="•"/>
            </a:pPr>
            <a:r>
              <a:rPr lang="en-GB" dirty="0" err="1">
                <a:solidFill>
                  <a:schemeClr val="bg1"/>
                </a:solidFill>
              </a:rPr>
              <a:t>Senzori</a:t>
            </a:r>
            <a:r>
              <a:rPr lang="en-GB" dirty="0">
                <a:solidFill>
                  <a:schemeClr val="bg1"/>
                </a:solidFill>
              </a:rPr>
              <a:t> </a:t>
            </a:r>
            <a:r>
              <a:rPr lang="en-GB" dirty="0" err="1">
                <a:solidFill>
                  <a:schemeClr val="bg1"/>
                </a:solidFill>
              </a:rPr>
              <a:t>si</a:t>
            </a:r>
            <a:r>
              <a:rPr lang="en-GB" dirty="0">
                <a:solidFill>
                  <a:schemeClr val="bg1"/>
                </a:solidFill>
              </a:rPr>
              <a:t> camera </a:t>
            </a:r>
            <a:r>
              <a:rPr lang="en-GB" dirty="0" err="1">
                <a:solidFill>
                  <a:schemeClr val="bg1"/>
                </a:solidFill>
              </a:rPr>
              <a:t>pentru</a:t>
            </a:r>
            <a:r>
              <a:rPr lang="en-GB" dirty="0">
                <a:solidFill>
                  <a:schemeClr val="bg1"/>
                </a:solidFill>
              </a:rPr>
              <a:t> </a:t>
            </a:r>
            <a:r>
              <a:rPr lang="en-GB" dirty="0" err="1">
                <a:solidFill>
                  <a:schemeClr val="bg1"/>
                </a:solidFill>
              </a:rPr>
              <a:t>detectia</a:t>
            </a:r>
            <a:r>
              <a:rPr lang="en-GB" dirty="0">
                <a:solidFill>
                  <a:schemeClr val="bg1"/>
                </a:solidFill>
              </a:rPr>
              <a:t> </a:t>
            </a:r>
            <a:r>
              <a:rPr lang="en-GB" dirty="0" err="1">
                <a:solidFill>
                  <a:schemeClr val="bg1"/>
                </a:solidFill>
              </a:rPr>
              <a:t>obiectelor</a:t>
            </a:r>
            <a:endParaRPr lang="en-GB" dirty="0">
              <a:solidFill>
                <a:schemeClr val="bg1"/>
              </a:solidFill>
            </a:endParaRPr>
          </a:p>
          <a:p>
            <a:pPr marL="285750" lvl="0" indent="-285750" algn="l" rtl="0">
              <a:spcBef>
                <a:spcPts val="0"/>
              </a:spcBef>
              <a:spcAft>
                <a:spcPts val="0"/>
              </a:spcAft>
              <a:buFont typeface="Arial" panose="020B0604020202020204" pitchFamily="34" charset="0"/>
              <a:buChar char="•"/>
            </a:pPr>
            <a:r>
              <a:rPr lang="en-GB" dirty="0" err="1">
                <a:solidFill>
                  <a:schemeClr val="bg1"/>
                </a:solidFill>
              </a:rPr>
              <a:t>Conectivitatea</a:t>
            </a:r>
            <a:r>
              <a:rPr lang="en-GB" dirty="0">
                <a:solidFill>
                  <a:schemeClr val="bg1"/>
                </a:solidFill>
              </a:rPr>
              <a:t> </a:t>
            </a:r>
          </a:p>
          <a:p>
            <a:pPr marL="285750" lvl="0" indent="-285750" algn="l" rtl="0">
              <a:spcBef>
                <a:spcPts val="0"/>
              </a:spcBef>
              <a:spcAft>
                <a:spcPts val="0"/>
              </a:spcAft>
              <a:buFont typeface="Arial" panose="020B0604020202020204" pitchFamily="34" charset="0"/>
              <a:buChar char="•"/>
            </a:pPr>
            <a:r>
              <a:rPr lang="en-GB" dirty="0">
                <a:solidFill>
                  <a:schemeClr val="bg1"/>
                </a:solidFill>
              </a:rPr>
              <a:t>Cost </a:t>
            </a:r>
            <a:r>
              <a:rPr lang="en-GB" dirty="0" err="1">
                <a:solidFill>
                  <a:schemeClr val="bg1"/>
                </a:solidFill>
              </a:rPr>
              <a:t>redus</a:t>
            </a:r>
            <a:endParaRPr lang="en-GB" dirty="0">
              <a:solidFill>
                <a:schemeClr val="bg1"/>
              </a:solidFill>
            </a:endParaRPr>
          </a:p>
          <a:p>
            <a:pPr marL="285750" lvl="0" indent="-285750" algn="l" rtl="0">
              <a:spcBef>
                <a:spcPts val="0"/>
              </a:spcBef>
              <a:spcAft>
                <a:spcPts val="0"/>
              </a:spcAft>
              <a:buFont typeface="Arial" panose="020B0604020202020204" pitchFamily="34" charset="0"/>
              <a:buChar char="•"/>
            </a:pPr>
            <a:endParaRPr dirty="0">
              <a:solidFill>
                <a:schemeClr val="bg1"/>
              </a:solidFill>
            </a:endParaRPr>
          </a:p>
        </p:txBody>
      </p:sp>
      <p:sp>
        <p:nvSpPr>
          <p:cNvPr id="5" name="TextBox 4">
            <a:extLst>
              <a:ext uri="{FF2B5EF4-FFF2-40B4-BE49-F238E27FC236}">
                <a16:creationId xmlns:a16="http://schemas.microsoft.com/office/drawing/2014/main" id="{D4E85153-5AA0-2CB5-69F2-D3AF756FB02E}"/>
              </a:ext>
            </a:extLst>
          </p:cNvPr>
          <p:cNvSpPr txBox="1"/>
          <p:nvPr/>
        </p:nvSpPr>
        <p:spPr>
          <a:xfrm>
            <a:off x="4965133" y="114280"/>
            <a:ext cx="2839299" cy="461665"/>
          </a:xfrm>
          <a:prstGeom prst="rect">
            <a:avLst/>
          </a:prstGeom>
          <a:noFill/>
        </p:spPr>
        <p:txBody>
          <a:bodyPr wrap="square">
            <a:spAutoFit/>
          </a:bodyPr>
          <a:lstStyle/>
          <a:p>
            <a:r>
              <a:rPr lang="en-GB" sz="2400" dirty="0">
                <a:solidFill>
                  <a:schemeClr val="bg1"/>
                </a:solidFill>
                <a:latin typeface="Montserrat ExtraBold" panose="00000900000000000000" pitchFamily="2" charset="0"/>
              </a:rPr>
              <a:t>INTRODUCERE</a:t>
            </a:r>
          </a:p>
        </p:txBody>
      </p:sp>
      <p:pic>
        <p:nvPicPr>
          <p:cNvPr id="1026" name="Picture 2" descr="TurtleBOT – Robotican">
            <a:extLst>
              <a:ext uri="{FF2B5EF4-FFF2-40B4-BE49-F238E27FC236}">
                <a16:creationId xmlns:a16="http://schemas.microsoft.com/office/drawing/2014/main" id="{95F913A7-40D9-EA45-7C62-83C4B32E4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134" y="1875394"/>
            <a:ext cx="3562866" cy="4071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EF21B3-1292-B118-42E3-57E3F081F8C8}"/>
              </a:ext>
            </a:extLst>
          </p:cNvPr>
          <p:cNvPicPr>
            <a:picLocks noChangeAspect="1"/>
          </p:cNvPicPr>
          <p:nvPr/>
        </p:nvPicPr>
        <p:blipFill>
          <a:blip r:embed="rId2"/>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34EEDEF1-7E1B-B10A-E119-6F25EBF6CA7A}"/>
              </a:ext>
            </a:extLst>
          </p:cNvPr>
          <p:cNvSpPr txBox="1"/>
          <p:nvPr/>
        </p:nvSpPr>
        <p:spPr>
          <a:xfrm>
            <a:off x="1846272" y="69892"/>
            <a:ext cx="5800907" cy="461665"/>
          </a:xfrm>
          <a:prstGeom prst="rect">
            <a:avLst/>
          </a:prstGeom>
          <a:noFill/>
        </p:spPr>
        <p:txBody>
          <a:bodyPr wrap="square" rtlCol="0">
            <a:spAutoFit/>
          </a:bodyPr>
          <a:lstStyle/>
          <a:p>
            <a:r>
              <a:rPr lang="en-GB" sz="2400" dirty="0" err="1">
                <a:solidFill>
                  <a:schemeClr val="bg1"/>
                </a:solidFill>
                <a:latin typeface="Montserrat ExtraBold" panose="00000900000000000000" pitchFamily="2" charset="0"/>
              </a:rPr>
              <a:t>Prezentarea</a:t>
            </a:r>
            <a:r>
              <a:rPr lang="en-GB" sz="2400" dirty="0">
                <a:solidFill>
                  <a:schemeClr val="bg1"/>
                </a:solidFill>
                <a:latin typeface="Montserrat ExtraBold" panose="00000900000000000000" pitchFamily="2" charset="0"/>
              </a:rPr>
              <a:t> </a:t>
            </a:r>
            <a:r>
              <a:rPr lang="en-GB" sz="2400" dirty="0" err="1">
                <a:solidFill>
                  <a:schemeClr val="bg1"/>
                </a:solidFill>
                <a:latin typeface="Montserrat ExtraBold" panose="00000900000000000000" pitchFamily="2" charset="0"/>
              </a:rPr>
              <a:t>temei</a:t>
            </a:r>
            <a:r>
              <a:rPr lang="en-GB" sz="2400" dirty="0">
                <a:solidFill>
                  <a:schemeClr val="bg1"/>
                </a:solidFill>
                <a:latin typeface="Montserrat ExtraBold" panose="00000900000000000000" pitchFamily="2" charset="0"/>
              </a:rPr>
              <a:t> - FOTBALIST</a:t>
            </a:r>
          </a:p>
        </p:txBody>
      </p:sp>
      <p:pic>
        <p:nvPicPr>
          <p:cNvPr id="9" name="Picture 4" descr="TurtleBOT – Robotican">
            <a:extLst>
              <a:ext uri="{FF2B5EF4-FFF2-40B4-BE49-F238E27FC236}">
                <a16:creationId xmlns:a16="http://schemas.microsoft.com/office/drawing/2014/main" id="{765D4A87-5000-CA70-4FEC-DB8E188B0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05806">
            <a:off x="-632955" y="-439978"/>
            <a:ext cx="4667243" cy="53339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urtleBOT – Robotican">
            <a:extLst>
              <a:ext uri="{FF2B5EF4-FFF2-40B4-BE49-F238E27FC236}">
                <a16:creationId xmlns:a16="http://schemas.microsoft.com/office/drawing/2014/main" id="{4C08DE0E-061E-EB55-0156-E5AFEADA3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94194" flipH="1">
            <a:off x="5313557" y="-439980"/>
            <a:ext cx="4667243" cy="5333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23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286228" y="403498"/>
            <a:ext cx="5992652" cy="48146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a:t>
            </a:r>
            <a:r>
              <a:rPr lang="en-GB" dirty="0" err="1"/>
              <a:t>Proiectul</a:t>
            </a:r>
            <a:r>
              <a:rPr lang="en-GB" dirty="0"/>
              <a:t> </a:t>
            </a:r>
            <a:r>
              <a:rPr lang="en-GB" dirty="0" err="1"/>
              <a:t>propus</a:t>
            </a:r>
            <a:r>
              <a:rPr lang="en-GB" dirty="0"/>
              <a:t> are la </a:t>
            </a:r>
            <a:r>
              <a:rPr lang="en-GB" dirty="0" err="1"/>
              <a:t>baza</a:t>
            </a:r>
            <a:r>
              <a:rPr lang="en-GB" dirty="0"/>
              <a:t> </a:t>
            </a:r>
            <a:r>
              <a:rPr lang="en-GB" dirty="0" err="1"/>
              <a:t>utilizarea</a:t>
            </a:r>
            <a:r>
              <a:rPr lang="en-GB" dirty="0"/>
              <a:t> </a:t>
            </a:r>
            <a:r>
              <a:rPr lang="en-GB" dirty="0" err="1"/>
              <a:t>unui</a:t>
            </a:r>
            <a:r>
              <a:rPr lang="en-GB" dirty="0"/>
              <a:t> robot TurtleBot 3 </a:t>
            </a:r>
            <a:r>
              <a:rPr lang="en-GB" dirty="0" err="1"/>
              <a:t>pentru</a:t>
            </a:r>
            <a:r>
              <a:rPr lang="en-GB" dirty="0"/>
              <a:t> a </a:t>
            </a:r>
            <a:r>
              <a:rPr lang="en-GB" dirty="0" err="1"/>
              <a:t>simula</a:t>
            </a:r>
            <a:r>
              <a:rPr lang="en-GB" dirty="0"/>
              <a:t> o </a:t>
            </a:r>
            <a:r>
              <a:rPr lang="en-GB" dirty="0" err="1"/>
              <a:t>actiune</a:t>
            </a:r>
            <a:r>
              <a:rPr lang="en-GB" dirty="0"/>
              <a:t> </a:t>
            </a:r>
            <a:r>
              <a:rPr lang="en-GB" dirty="0" err="1"/>
              <a:t>specifica</a:t>
            </a:r>
            <a:r>
              <a:rPr lang="en-GB" dirty="0"/>
              <a:t> </a:t>
            </a:r>
            <a:r>
              <a:rPr lang="en-GB" dirty="0" err="1"/>
              <a:t>unui</a:t>
            </a:r>
            <a:r>
              <a:rPr lang="en-GB" dirty="0"/>
              <a:t> </a:t>
            </a:r>
            <a:r>
              <a:rPr lang="en-GB" dirty="0" err="1"/>
              <a:t>joc</a:t>
            </a:r>
            <a:r>
              <a:rPr lang="en-GB" dirty="0"/>
              <a:t> de </a:t>
            </a:r>
            <a:r>
              <a:rPr lang="en-GB" dirty="0" err="1"/>
              <a:t>fotbal</a:t>
            </a:r>
            <a:r>
              <a:rPr lang="en-GB" dirty="0"/>
              <a:t>, </a:t>
            </a:r>
            <a:r>
              <a:rPr lang="en-GB" dirty="0" err="1"/>
              <a:t>utilizand</a:t>
            </a:r>
            <a:r>
              <a:rPr lang="en-GB" dirty="0"/>
              <a:t> </a:t>
            </a:r>
            <a:r>
              <a:rPr lang="en-GB" dirty="0" err="1"/>
              <a:t>tehnici</a:t>
            </a:r>
            <a:r>
              <a:rPr lang="en-GB" dirty="0"/>
              <a:t> de </a:t>
            </a:r>
            <a:r>
              <a:rPr lang="en-GB" dirty="0" err="1"/>
              <a:t>procesare</a:t>
            </a:r>
            <a:r>
              <a:rPr lang="en-GB" dirty="0"/>
              <a:t> </a:t>
            </a:r>
            <a:r>
              <a:rPr lang="en-GB" dirty="0" err="1"/>
              <a:t>vizuala</a:t>
            </a:r>
            <a:r>
              <a:rPr lang="en-GB" dirty="0"/>
              <a:t> </a:t>
            </a:r>
            <a:r>
              <a:rPr lang="en-GB" dirty="0" err="1"/>
              <a:t>si</a:t>
            </a:r>
            <a:r>
              <a:rPr lang="en-GB" dirty="0"/>
              <a:t> control </a:t>
            </a:r>
            <a:r>
              <a:rPr lang="en-GB" dirty="0" err="1"/>
              <a:t>autonom</a:t>
            </a:r>
            <a:r>
              <a:rPr lang="en-GB" dirty="0"/>
              <a:t>. </a:t>
            </a:r>
            <a:r>
              <a:rPr lang="en-GB" dirty="0" err="1"/>
              <a:t>Scopul</a:t>
            </a:r>
            <a:r>
              <a:rPr lang="en-GB" dirty="0"/>
              <a:t> principal al </a:t>
            </a:r>
            <a:r>
              <a:rPr lang="en-GB" dirty="0" err="1"/>
              <a:t>robotului</a:t>
            </a:r>
            <a:r>
              <a:rPr lang="en-GB" dirty="0"/>
              <a:t> </a:t>
            </a:r>
            <a:r>
              <a:rPr lang="en-GB" dirty="0" err="1"/>
              <a:t>este</a:t>
            </a:r>
            <a:r>
              <a:rPr lang="en-GB" dirty="0"/>
              <a:t> de a </a:t>
            </a:r>
            <a:r>
              <a:rPr lang="en-GB" dirty="0" err="1"/>
              <a:t>detecta</a:t>
            </a:r>
            <a:r>
              <a:rPr lang="en-GB" dirty="0"/>
              <a:t> </a:t>
            </a:r>
            <a:r>
              <a:rPr lang="en-GB" dirty="0" err="1"/>
              <a:t>si</a:t>
            </a:r>
            <a:r>
              <a:rPr lang="en-GB" dirty="0"/>
              <a:t> </a:t>
            </a:r>
            <a:r>
              <a:rPr lang="en-GB" dirty="0" err="1"/>
              <a:t>manipula</a:t>
            </a:r>
            <a:r>
              <a:rPr lang="en-GB" dirty="0"/>
              <a:t> o minge </a:t>
            </a:r>
            <a:r>
              <a:rPr lang="en-GB" dirty="0" err="1"/>
              <a:t>verde</a:t>
            </a:r>
            <a:r>
              <a:rPr lang="en-GB" dirty="0"/>
              <a:t>, </a:t>
            </a:r>
            <a:r>
              <a:rPr lang="en-GB" dirty="0" err="1"/>
              <a:t>avand</a:t>
            </a:r>
            <a:r>
              <a:rPr lang="en-GB" dirty="0"/>
              <a:t> ca </a:t>
            </a:r>
            <a:r>
              <a:rPr lang="en-GB" dirty="0" err="1"/>
              <a:t>punct</a:t>
            </a:r>
            <a:r>
              <a:rPr lang="en-GB" dirty="0"/>
              <a:t> final </a:t>
            </a:r>
            <a:r>
              <a:rPr lang="en-GB" dirty="0" err="1"/>
              <a:t>plasarea</a:t>
            </a:r>
            <a:r>
              <a:rPr lang="en-GB" dirty="0"/>
              <a:t> </a:t>
            </a:r>
            <a:r>
              <a:rPr lang="en-GB" dirty="0" err="1"/>
              <a:t>acesteia</a:t>
            </a:r>
            <a:r>
              <a:rPr lang="en-GB" dirty="0"/>
              <a:t> </a:t>
            </a:r>
            <a:r>
              <a:rPr lang="en-GB" dirty="0" err="1"/>
              <a:t>intre</a:t>
            </a:r>
            <a:r>
              <a:rPr lang="en-GB" dirty="0"/>
              <a:t> </a:t>
            </a:r>
            <a:r>
              <a:rPr lang="en-GB" dirty="0" err="1"/>
              <a:t>doi</a:t>
            </a:r>
            <a:r>
              <a:rPr lang="en-GB" dirty="0"/>
              <a:t> </a:t>
            </a:r>
            <a:r>
              <a:rPr lang="en-GB" dirty="0" err="1"/>
              <a:t>cilindri</a:t>
            </a:r>
            <a:r>
              <a:rPr lang="en-GB" dirty="0"/>
              <a:t> </a:t>
            </a:r>
            <a:r>
              <a:rPr lang="en-GB" dirty="0" err="1"/>
              <a:t>rosii</a:t>
            </a:r>
            <a:r>
              <a:rPr lang="en-GB" dirty="0"/>
              <a:t>, </a:t>
            </a:r>
            <a:r>
              <a:rPr lang="en-GB" dirty="0" err="1"/>
              <a:t>ce</a:t>
            </a:r>
            <a:r>
              <a:rPr lang="en-GB" dirty="0"/>
              <a:t> </a:t>
            </a:r>
            <a:r>
              <a:rPr lang="en-GB" dirty="0" err="1"/>
              <a:t>joaca</a:t>
            </a:r>
            <a:r>
              <a:rPr lang="en-GB" dirty="0"/>
              <a:t> </a:t>
            </a:r>
            <a:r>
              <a:rPr lang="en-GB" dirty="0" err="1"/>
              <a:t>rolul</a:t>
            </a:r>
            <a:r>
              <a:rPr lang="en-GB" dirty="0"/>
              <a:t> </a:t>
            </a:r>
            <a:r>
              <a:rPr lang="en-GB" dirty="0" err="1"/>
              <a:t>unei</a:t>
            </a:r>
            <a:r>
              <a:rPr lang="en-GB" dirty="0"/>
              <a:t> </a:t>
            </a:r>
            <a:r>
              <a:rPr lang="en-GB" dirty="0" err="1"/>
              <a:t>porti</a:t>
            </a:r>
            <a:r>
              <a:rPr lang="en-GB" dirty="0"/>
              <a:t>.</a:t>
            </a:r>
          </a:p>
          <a:p>
            <a:pPr marL="0" lvl="0" indent="0" algn="l" rtl="0">
              <a:spcBef>
                <a:spcPts val="0"/>
              </a:spcBef>
              <a:spcAft>
                <a:spcPts val="0"/>
              </a:spcAft>
              <a:buNone/>
            </a:pPr>
            <a:r>
              <a:rPr lang="en-GB" dirty="0"/>
              <a:t>     </a:t>
            </a:r>
            <a:r>
              <a:rPr lang="en-GB" dirty="0" err="1"/>
              <a:t>Robotul</a:t>
            </a:r>
            <a:r>
              <a:rPr lang="en-GB" dirty="0"/>
              <a:t> TurtleBot3 </a:t>
            </a:r>
            <a:r>
              <a:rPr lang="en-GB" dirty="0" err="1"/>
              <a:t>va</a:t>
            </a:r>
            <a:r>
              <a:rPr lang="en-GB" dirty="0"/>
              <a:t> </a:t>
            </a:r>
            <a:r>
              <a:rPr lang="en-GB" dirty="0" err="1"/>
              <a:t>folosi</a:t>
            </a:r>
            <a:r>
              <a:rPr lang="en-GB" dirty="0"/>
              <a:t> camera </a:t>
            </a:r>
            <a:r>
              <a:rPr lang="en-GB" dirty="0" err="1"/>
              <a:t>integrata</a:t>
            </a:r>
            <a:r>
              <a:rPr lang="en-GB" dirty="0"/>
              <a:t> </a:t>
            </a:r>
            <a:r>
              <a:rPr lang="en-GB" dirty="0" err="1"/>
              <a:t>pentru</a:t>
            </a:r>
            <a:r>
              <a:rPr lang="en-GB" dirty="0"/>
              <a:t> a </a:t>
            </a:r>
            <a:r>
              <a:rPr lang="en-GB" dirty="0" err="1"/>
              <a:t>captura</a:t>
            </a:r>
            <a:r>
              <a:rPr lang="en-GB" dirty="0"/>
              <a:t> </a:t>
            </a:r>
            <a:r>
              <a:rPr lang="en-GB" dirty="0" err="1"/>
              <a:t>imagini</a:t>
            </a:r>
            <a:r>
              <a:rPr lang="en-GB" dirty="0"/>
              <a:t> din </a:t>
            </a:r>
            <a:r>
              <a:rPr lang="en-GB" dirty="0" err="1"/>
              <a:t>mediul</a:t>
            </a:r>
            <a:r>
              <a:rPr lang="en-GB" dirty="0"/>
              <a:t> </a:t>
            </a:r>
            <a:r>
              <a:rPr lang="en-GB" dirty="0" err="1"/>
              <a:t>inconjurator</a:t>
            </a:r>
            <a:r>
              <a:rPr lang="en-GB" dirty="0"/>
              <a:t>. </a:t>
            </a:r>
            <a:r>
              <a:rPr lang="en-GB" dirty="0" err="1"/>
              <a:t>Aplicand</a:t>
            </a:r>
            <a:r>
              <a:rPr lang="en-GB" dirty="0"/>
              <a:t> </a:t>
            </a:r>
            <a:r>
              <a:rPr lang="en-GB" dirty="0" err="1"/>
              <a:t>tehnici</a:t>
            </a:r>
            <a:r>
              <a:rPr lang="en-GB" dirty="0"/>
              <a:t> de </a:t>
            </a:r>
            <a:r>
              <a:rPr lang="en-GB" dirty="0" err="1"/>
              <a:t>procesare</a:t>
            </a:r>
            <a:r>
              <a:rPr lang="en-GB" dirty="0"/>
              <a:t> a </a:t>
            </a:r>
            <a:r>
              <a:rPr lang="en-GB" dirty="0" err="1"/>
              <a:t>imaginii</a:t>
            </a:r>
            <a:r>
              <a:rPr lang="en-GB" dirty="0"/>
              <a:t>, </a:t>
            </a:r>
            <a:r>
              <a:rPr lang="en-GB" dirty="0" err="1"/>
              <a:t>robotul</a:t>
            </a:r>
            <a:r>
              <a:rPr lang="en-GB" dirty="0"/>
              <a:t> </a:t>
            </a:r>
            <a:r>
              <a:rPr lang="en-GB" dirty="0" err="1"/>
              <a:t>va</a:t>
            </a:r>
            <a:r>
              <a:rPr lang="en-GB" dirty="0"/>
              <a:t> </a:t>
            </a:r>
            <a:r>
              <a:rPr lang="en-GB" dirty="0" err="1"/>
              <a:t>identifica</a:t>
            </a:r>
            <a:r>
              <a:rPr lang="en-GB" dirty="0"/>
              <a:t> </a:t>
            </a:r>
            <a:r>
              <a:rPr lang="en-GB" dirty="0" err="1"/>
              <a:t>mingea</a:t>
            </a:r>
            <a:r>
              <a:rPr lang="en-GB" dirty="0"/>
              <a:t> </a:t>
            </a:r>
            <a:r>
              <a:rPr lang="en-GB" dirty="0" err="1"/>
              <a:t>verde</a:t>
            </a:r>
            <a:r>
              <a:rPr lang="en-GB" dirty="0"/>
              <a:t> pe </a:t>
            </a:r>
            <a:r>
              <a:rPr lang="en-GB" dirty="0" err="1"/>
              <a:t>baza</a:t>
            </a:r>
            <a:r>
              <a:rPr lang="en-GB" dirty="0"/>
              <a:t> </a:t>
            </a:r>
            <a:r>
              <a:rPr lang="en-GB" dirty="0" err="1"/>
              <a:t>caracteristicilor</a:t>
            </a:r>
            <a:r>
              <a:rPr lang="en-GB" dirty="0"/>
              <a:t> </a:t>
            </a:r>
            <a:r>
              <a:rPr lang="en-GB" dirty="0" err="1"/>
              <a:t>vizuale</a:t>
            </a:r>
            <a:r>
              <a:rPr lang="en-GB" dirty="0"/>
              <a:t> ale </a:t>
            </a:r>
            <a:r>
              <a:rPr lang="en-GB" dirty="0" err="1"/>
              <a:t>acesteia</a:t>
            </a:r>
            <a:r>
              <a:rPr lang="en-GB" dirty="0"/>
              <a:t> (</a:t>
            </a:r>
            <a:r>
              <a:rPr lang="en-GB" dirty="0" err="1"/>
              <a:t>culoare</a:t>
            </a:r>
            <a:r>
              <a:rPr lang="en-GB" dirty="0"/>
              <a:t> </a:t>
            </a:r>
            <a:r>
              <a:rPr lang="en-GB" dirty="0" err="1"/>
              <a:t>si</a:t>
            </a:r>
            <a:r>
              <a:rPr lang="en-GB" dirty="0"/>
              <a:t> forma). </a:t>
            </a:r>
            <a:r>
              <a:rPr lang="en-GB" dirty="0" err="1"/>
              <a:t>Algoritmul</a:t>
            </a:r>
            <a:r>
              <a:rPr lang="en-GB" dirty="0"/>
              <a:t> de </a:t>
            </a:r>
            <a:r>
              <a:rPr lang="en-GB" dirty="0" err="1"/>
              <a:t>procesare</a:t>
            </a:r>
            <a:r>
              <a:rPr lang="en-GB" dirty="0"/>
              <a:t> a </a:t>
            </a:r>
            <a:r>
              <a:rPr lang="en-GB" dirty="0" err="1"/>
              <a:t>imaginii</a:t>
            </a:r>
            <a:r>
              <a:rPr lang="en-GB" dirty="0"/>
              <a:t> </a:t>
            </a:r>
            <a:r>
              <a:rPr lang="en-GB" dirty="0" err="1"/>
              <a:t>va</a:t>
            </a:r>
            <a:r>
              <a:rPr lang="en-GB" dirty="0"/>
              <a:t> </a:t>
            </a:r>
            <a:r>
              <a:rPr lang="en-GB" dirty="0" err="1"/>
              <a:t>extrage</a:t>
            </a:r>
            <a:r>
              <a:rPr lang="en-GB" dirty="0"/>
              <a:t> </a:t>
            </a:r>
            <a:r>
              <a:rPr lang="en-GB" dirty="0" err="1"/>
              <a:t>informatiile</a:t>
            </a:r>
            <a:r>
              <a:rPr lang="en-GB" dirty="0"/>
              <a:t> </a:t>
            </a:r>
            <a:r>
              <a:rPr lang="en-GB" dirty="0" err="1"/>
              <a:t>necesare</a:t>
            </a:r>
            <a:r>
              <a:rPr lang="en-GB" dirty="0"/>
              <a:t> </a:t>
            </a:r>
            <a:r>
              <a:rPr lang="en-GB" dirty="0" err="1"/>
              <a:t>pentru</a:t>
            </a:r>
            <a:r>
              <a:rPr lang="en-GB" dirty="0"/>
              <a:t> a </a:t>
            </a:r>
            <a:r>
              <a:rPr lang="en-GB" dirty="0" err="1"/>
              <a:t>localiza</a:t>
            </a:r>
            <a:r>
              <a:rPr lang="en-GB" dirty="0"/>
              <a:t> </a:t>
            </a:r>
            <a:r>
              <a:rPr lang="en-GB" dirty="0" err="1"/>
              <a:t>mingea</a:t>
            </a:r>
            <a:r>
              <a:rPr lang="en-GB" dirty="0"/>
              <a:t> in </a:t>
            </a:r>
            <a:r>
              <a:rPr lang="en-GB" dirty="0" err="1"/>
              <a:t>spatiul</a:t>
            </a:r>
            <a:r>
              <a:rPr lang="en-GB" dirty="0"/>
              <a:t> 3D, </a:t>
            </a:r>
            <a:r>
              <a:rPr lang="en-GB" dirty="0" err="1"/>
              <a:t>astfel</a:t>
            </a:r>
            <a:r>
              <a:rPr lang="en-GB" dirty="0"/>
              <a:t> </a:t>
            </a:r>
            <a:r>
              <a:rPr lang="en-GB" dirty="0" err="1"/>
              <a:t>incat</a:t>
            </a:r>
            <a:r>
              <a:rPr lang="en-GB" dirty="0"/>
              <a:t> </a:t>
            </a:r>
            <a:r>
              <a:rPr lang="en-GB" dirty="0" err="1"/>
              <a:t>sa</a:t>
            </a:r>
            <a:r>
              <a:rPr lang="en-GB" dirty="0"/>
              <a:t> </a:t>
            </a:r>
            <a:r>
              <a:rPr lang="en-GB" dirty="0" err="1"/>
              <a:t>poata</a:t>
            </a:r>
            <a:r>
              <a:rPr lang="en-GB" dirty="0"/>
              <a:t> </a:t>
            </a:r>
            <a:r>
              <a:rPr lang="en-GB" dirty="0" err="1"/>
              <a:t>directiona</a:t>
            </a:r>
            <a:r>
              <a:rPr lang="en-GB" dirty="0"/>
              <a:t> </a:t>
            </a:r>
            <a:r>
              <a:rPr lang="en-GB" dirty="0" err="1"/>
              <a:t>robotul</a:t>
            </a:r>
            <a:r>
              <a:rPr lang="en-GB" dirty="0"/>
              <a:t> </a:t>
            </a:r>
            <a:r>
              <a:rPr lang="en-GB" dirty="0" err="1"/>
              <a:t>catre</a:t>
            </a:r>
            <a:r>
              <a:rPr lang="en-GB" dirty="0"/>
              <a:t> ea.</a:t>
            </a:r>
          </a:p>
          <a:p>
            <a:pPr marL="0" lvl="0" indent="0" algn="l" rtl="0">
              <a:spcBef>
                <a:spcPts val="0"/>
              </a:spcBef>
              <a:spcAft>
                <a:spcPts val="0"/>
              </a:spcAft>
              <a:buNone/>
            </a:pPr>
            <a:r>
              <a:rPr lang="en-GB" dirty="0"/>
              <a:t>     </a:t>
            </a:r>
            <a:r>
              <a:rPr lang="en-GB" dirty="0" err="1"/>
              <a:t>Odata</a:t>
            </a:r>
            <a:r>
              <a:rPr lang="en-GB" dirty="0"/>
              <a:t> </a:t>
            </a:r>
            <a:r>
              <a:rPr lang="en-GB" dirty="0" err="1"/>
              <a:t>ce</a:t>
            </a:r>
            <a:r>
              <a:rPr lang="en-GB" dirty="0"/>
              <a:t> </a:t>
            </a:r>
            <a:r>
              <a:rPr lang="en-GB" dirty="0" err="1"/>
              <a:t>mingea</a:t>
            </a:r>
            <a:r>
              <a:rPr lang="en-GB" dirty="0"/>
              <a:t> a </a:t>
            </a:r>
            <a:r>
              <a:rPr lang="en-GB" dirty="0" err="1"/>
              <a:t>fost</a:t>
            </a:r>
            <a:r>
              <a:rPr lang="en-GB" dirty="0"/>
              <a:t> </a:t>
            </a:r>
            <a:r>
              <a:rPr lang="en-GB" dirty="0" err="1"/>
              <a:t>detectata</a:t>
            </a:r>
            <a:r>
              <a:rPr lang="en-GB" dirty="0"/>
              <a:t>, </a:t>
            </a:r>
            <a:r>
              <a:rPr lang="en-GB" dirty="0" err="1"/>
              <a:t>robotul</a:t>
            </a:r>
            <a:r>
              <a:rPr lang="en-GB" dirty="0"/>
              <a:t> </a:t>
            </a:r>
            <a:r>
              <a:rPr lang="en-GB" dirty="0" err="1"/>
              <a:t>va</a:t>
            </a:r>
            <a:r>
              <a:rPr lang="en-GB" dirty="0"/>
              <a:t> </a:t>
            </a:r>
            <a:r>
              <a:rPr lang="en-GB" dirty="0" err="1"/>
              <a:t>calcula</a:t>
            </a:r>
            <a:r>
              <a:rPr lang="en-GB" dirty="0"/>
              <a:t> </a:t>
            </a:r>
            <a:r>
              <a:rPr lang="en-GB" dirty="0" err="1"/>
              <a:t>traiectoria</a:t>
            </a:r>
            <a:r>
              <a:rPr lang="en-GB" dirty="0"/>
              <a:t> optima </a:t>
            </a:r>
            <a:r>
              <a:rPr lang="en-GB" dirty="0" err="1"/>
              <a:t>pentru</a:t>
            </a:r>
            <a:r>
              <a:rPr lang="en-GB" dirty="0"/>
              <a:t> a </a:t>
            </a:r>
            <a:r>
              <a:rPr lang="en-GB" dirty="0" err="1"/>
              <a:t>ajunge</a:t>
            </a:r>
            <a:r>
              <a:rPr lang="en-GB" dirty="0"/>
              <a:t> la </a:t>
            </a:r>
            <a:r>
              <a:rPr lang="en-GB" dirty="0" err="1"/>
              <a:t>aceasta</a:t>
            </a:r>
            <a:r>
              <a:rPr lang="en-GB" dirty="0"/>
              <a:t>, </a:t>
            </a:r>
            <a:r>
              <a:rPr lang="en-GB" dirty="0" err="1"/>
              <a:t>folosind</a:t>
            </a:r>
            <a:r>
              <a:rPr lang="en-GB" dirty="0"/>
              <a:t> </a:t>
            </a:r>
            <a:r>
              <a:rPr lang="en-GB" dirty="0" err="1"/>
              <a:t>algoritmi</a:t>
            </a:r>
            <a:r>
              <a:rPr lang="en-GB" dirty="0"/>
              <a:t> de </a:t>
            </a:r>
            <a:r>
              <a:rPr lang="en-GB" dirty="0" err="1"/>
              <a:t>navigatie</a:t>
            </a:r>
            <a:r>
              <a:rPr lang="en-GB" dirty="0"/>
              <a:t> </a:t>
            </a:r>
            <a:r>
              <a:rPr lang="en-GB" dirty="0" err="1"/>
              <a:t>si</a:t>
            </a:r>
            <a:r>
              <a:rPr lang="en-GB" dirty="0"/>
              <a:t> </a:t>
            </a:r>
            <a:r>
              <a:rPr lang="en-GB" dirty="0" err="1"/>
              <a:t>evitare</a:t>
            </a:r>
            <a:r>
              <a:rPr lang="en-GB" dirty="0"/>
              <a:t> a </a:t>
            </a:r>
            <a:r>
              <a:rPr lang="en-GB" dirty="0" err="1"/>
              <a:t>obstacolelor</a:t>
            </a:r>
            <a:r>
              <a:rPr lang="en-GB" dirty="0"/>
              <a:t>. </a:t>
            </a:r>
            <a:r>
              <a:rPr lang="en-GB" dirty="0" err="1"/>
              <a:t>Robotul</a:t>
            </a:r>
            <a:r>
              <a:rPr lang="en-GB" dirty="0"/>
              <a:t> </a:t>
            </a:r>
            <a:r>
              <a:rPr lang="en-GB" dirty="0" err="1"/>
              <a:t>va</a:t>
            </a:r>
            <a:r>
              <a:rPr lang="en-GB" dirty="0"/>
              <a:t> </a:t>
            </a:r>
            <a:r>
              <a:rPr lang="en-GB" dirty="0" err="1"/>
              <a:t>ajusta</a:t>
            </a:r>
            <a:r>
              <a:rPr lang="en-GB" dirty="0"/>
              <a:t> </a:t>
            </a:r>
            <a:r>
              <a:rPr lang="en-GB" dirty="0" err="1"/>
              <a:t>miscarile</a:t>
            </a:r>
            <a:r>
              <a:rPr lang="en-GB" dirty="0"/>
              <a:t> sale </a:t>
            </a:r>
            <a:r>
              <a:rPr lang="en-GB" dirty="0" err="1"/>
              <a:t>pentru</a:t>
            </a:r>
            <a:r>
              <a:rPr lang="en-GB" dirty="0"/>
              <a:t> a se </a:t>
            </a:r>
            <a:r>
              <a:rPr lang="en-GB" dirty="0" err="1"/>
              <a:t>alinia</a:t>
            </a:r>
            <a:r>
              <a:rPr lang="en-GB" dirty="0"/>
              <a:t> </a:t>
            </a:r>
            <a:r>
              <a:rPr lang="en-GB" dirty="0" err="1"/>
              <a:t>si</a:t>
            </a:r>
            <a:r>
              <a:rPr lang="en-GB" dirty="0"/>
              <a:t> a se </a:t>
            </a:r>
            <a:r>
              <a:rPr lang="en-GB" dirty="0" err="1"/>
              <a:t>apropia</a:t>
            </a:r>
            <a:r>
              <a:rPr lang="en-GB" dirty="0"/>
              <a:t> de minge, </a:t>
            </a:r>
            <a:r>
              <a:rPr lang="en-GB" dirty="0" err="1"/>
              <a:t>pregatindu</a:t>
            </a:r>
            <a:r>
              <a:rPr lang="en-GB" dirty="0"/>
              <a:t>-se </a:t>
            </a:r>
            <a:r>
              <a:rPr lang="en-GB" dirty="0" err="1"/>
              <a:t>pentru</a:t>
            </a:r>
            <a:r>
              <a:rPr lang="en-GB" dirty="0"/>
              <a:t> </a:t>
            </a:r>
            <a:r>
              <a:rPr lang="en-GB" dirty="0" err="1"/>
              <a:t>urmatoarea</a:t>
            </a:r>
            <a:r>
              <a:rPr lang="en-GB" dirty="0"/>
              <a:t> </a:t>
            </a:r>
            <a:r>
              <a:rPr lang="en-GB" dirty="0" err="1"/>
              <a:t>actiune</a:t>
            </a:r>
            <a:r>
              <a:rPr lang="en-GB" dirty="0"/>
              <a:t>.</a:t>
            </a:r>
          </a:p>
          <a:p>
            <a:pPr marL="0" lvl="0" indent="0" algn="l" rtl="0">
              <a:spcBef>
                <a:spcPts val="0"/>
              </a:spcBef>
              <a:spcAft>
                <a:spcPts val="0"/>
              </a:spcAft>
              <a:buNone/>
            </a:pPr>
            <a:r>
              <a:rPr lang="en-GB" dirty="0"/>
              <a:t>     </a:t>
            </a: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8B4F75B9-6B53-CFCA-0EC7-01A1B1B9ED69}"/>
            </a:ext>
          </a:extLst>
        </p:cNvPr>
        <p:cNvGrpSpPr/>
        <p:nvPr/>
      </p:nvGrpSpPr>
      <p:grpSpPr>
        <a:xfrm>
          <a:off x="0" y="0"/>
          <a:ext cx="0" cy="0"/>
          <a:chOff x="0" y="0"/>
          <a:chExt cx="0" cy="0"/>
        </a:xfrm>
      </p:grpSpPr>
      <p:sp>
        <p:nvSpPr>
          <p:cNvPr id="215" name="Google Shape;215;p44">
            <a:extLst>
              <a:ext uri="{FF2B5EF4-FFF2-40B4-BE49-F238E27FC236}">
                <a16:creationId xmlns:a16="http://schemas.microsoft.com/office/drawing/2014/main" id="{5E15F167-8C63-D9C2-D248-564F40C15E2E}"/>
              </a:ext>
            </a:extLst>
          </p:cNvPr>
          <p:cNvSpPr txBox="1">
            <a:spLocks noGrp="1"/>
          </p:cNvSpPr>
          <p:nvPr>
            <p:ph type="body" idx="1"/>
          </p:nvPr>
        </p:nvSpPr>
        <p:spPr>
          <a:xfrm>
            <a:off x="359380" y="854602"/>
            <a:ext cx="5992652" cy="48146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a:t>
            </a:r>
            <a:r>
              <a:rPr lang="en-GB" dirty="0" err="1"/>
              <a:t>Dupa</a:t>
            </a:r>
            <a:r>
              <a:rPr lang="en-GB" dirty="0"/>
              <a:t> </a:t>
            </a:r>
            <a:r>
              <a:rPr lang="en-GB" dirty="0" err="1"/>
              <a:t>ce</a:t>
            </a:r>
            <a:r>
              <a:rPr lang="en-GB" dirty="0"/>
              <a:t> </a:t>
            </a:r>
            <a:r>
              <a:rPr lang="en-GB" dirty="0" err="1"/>
              <a:t>ajunge</a:t>
            </a:r>
            <a:r>
              <a:rPr lang="en-GB" dirty="0"/>
              <a:t> la minge, </a:t>
            </a:r>
            <a:r>
              <a:rPr lang="en-GB" dirty="0" err="1"/>
              <a:t>robotul</a:t>
            </a:r>
            <a:r>
              <a:rPr lang="en-GB" dirty="0"/>
              <a:t> </a:t>
            </a:r>
            <a:r>
              <a:rPr lang="en-GB" dirty="0" err="1"/>
              <a:t>va</a:t>
            </a:r>
            <a:r>
              <a:rPr lang="en-GB" dirty="0"/>
              <a:t> </a:t>
            </a:r>
            <a:r>
              <a:rPr lang="en-GB" dirty="0" err="1"/>
              <a:t>incepe</a:t>
            </a:r>
            <a:r>
              <a:rPr lang="en-GB" dirty="0"/>
              <a:t> </a:t>
            </a:r>
            <a:r>
              <a:rPr lang="en-GB" dirty="0" err="1"/>
              <a:t>sa</a:t>
            </a:r>
            <a:r>
              <a:rPr lang="en-GB" dirty="0"/>
              <a:t> se </a:t>
            </a:r>
            <a:r>
              <a:rPr lang="en-GB" dirty="0" err="1"/>
              <a:t>roteasca</a:t>
            </a:r>
            <a:r>
              <a:rPr lang="en-GB" dirty="0"/>
              <a:t> in </a:t>
            </a:r>
            <a:r>
              <a:rPr lang="en-GB" dirty="0" err="1"/>
              <a:t>jurul</a:t>
            </a:r>
            <a:r>
              <a:rPr lang="en-GB" dirty="0"/>
              <a:t> </a:t>
            </a:r>
            <a:r>
              <a:rPr lang="en-GB" dirty="0" err="1"/>
              <a:t>acesteia</a:t>
            </a:r>
            <a:r>
              <a:rPr lang="en-GB" dirty="0"/>
              <a:t> </a:t>
            </a:r>
            <a:r>
              <a:rPr lang="en-GB" dirty="0" err="1"/>
              <a:t>pentru</a:t>
            </a:r>
            <a:r>
              <a:rPr lang="en-GB" dirty="0"/>
              <a:t> a </a:t>
            </a:r>
            <a:r>
              <a:rPr lang="en-GB" dirty="0" err="1"/>
              <a:t>simula</a:t>
            </a:r>
            <a:r>
              <a:rPr lang="en-GB" dirty="0"/>
              <a:t> </a:t>
            </a:r>
            <a:r>
              <a:rPr lang="en-GB" dirty="0" err="1"/>
              <a:t>comportamentul</a:t>
            </a:r>
            <a:r>
              <a:rPr lang="en-GB" dirty="0"/>
              <a:t> </a:t>
            </a:r>
            <a:r>
              <a:rPr lang="en-GB" dirty="0" err="1"/>
              <a:t>unui</a:t>
            </a:r>
            <a:r>
              <a:rPr lang="en-GB" dirty="0"/>
              <a:t> </a:t>
            </a:r>
            <a:r>
              <a:rPr lang="en-GB" dirty="0" err="1"/>
              <a:t>fotbalist</a:t>
            </a:r>
            <a:r>
              <a:rPr lang="en-GB" dirty="0"/>
              <a:t> care </a:t>
            </a:r>
            <a:r>
              <a:rPr lang="en-GB" dirty="0" err="1"/>
              <a:t>isi</a:t>
            </a:r>
            <a:r>
              <a:rPr lang="en-GB" dirty="0"/>
              <a:t> </a:t>
            </a:r>
            <a:r>
              <a:rPr lang="en-GB" dirty="0" err="1"/>
              <a:t>pregateste</a:t>
            </a:r>
            <a:r>
              <a:rPr lang="en-GB" dirty="0"/>
              <a:t> o </a:t>
            </a:r>
            <a:r>
              <a:rPr lang="en-GB" dirty="0" err="1"/>
              <a:t>lovitura</a:t>
            </a:r>
            <a:r>
              <a:rPr lang="en-GB" dirty="0"/>
              <a:t>. </a:t>
            </a:r>
            <a:r>
              <a:rPr lang="en-GB" dirty="0" err="1"/>
              <a:t>Aceasta</a:t>
            </a:r>
            <a:r>
              <a:rPr lang="en-GB" dirty="0"/>
              <a:t> </a:t>
            </a:r>
            <a:r>
              <a:rPr lang="en-GB" dirty="0" err="1"/>
              <a:t>rotire</a:t>
            </a:r>
            <a:r>
              <a:rPr lang="en-GB" dirty="0"/>
              <a:t> </a:t>
            </a:r>
            <a:r>
              <a:rPr lang="en-GB" dirty="0" err="1"/>
              <a:t>va</a:t>
            </a:r>
            <a:r>
              <a:rPr lang="en-GB" dirty="0"/>
              <a:t> fi </a:t>
            </a:r>
            <a:r>
              <a:rPr lang="en-GB" dirty="0" err="1"/>
              <a:t>realizata</a:t>
            </a:r>
            <a:r>
              <a:rPr lang="en-GB" dirty="0"/>
              <a:t> cu </a:t>
            </a:r>
            <a:r>
              <a:rPr lang="en-GB" dirty="0" err="1"/>
              <a:t>ajutorul</a:t>
            </a:r>
            <a:r>
              <a:rPr lang="en-GB" dirty="0"/>
              <a:t> </a:t>
            </a:r>
            <a:r>
              <a:rPr lang="en-GB" dirty="0" err="1"/>
              <a:t>senzorilor</a:t>
            </a:r>
            <a:r>
              <a:rPr lang="en-GB" dirty="0"/>
              <a:t> </a:t>
            </a:r>
            <a:r>
              <a:rPr lang="en-GB" dirty="0" err="1"/>
              <a:t>si</a:t>
            </a:r>
            <a:r>
              <a:rPr lang="en-GB" dirty="0"/>
              <a:t> </a:t>
            </a:r>
            <a:r>
              <a:rPr lang="en-GB" dirty="0" err="1"/>
              <a:t>algoritmilor</a:t>
            </a:r>
            <a:r>
              <a:rPr lang="en-GB" dirty="0"/>
              <a:t> de control al </a:t>
            </a:r>
            <a:r>
              <a:rPr lang="en-GB" dirty="0" err="1"/>
              <a:t>miscarii</a:t>
            </a:r>
            <a:r>
              <a:rPr lang="en-GB" dirty="0"/>
              <a:t>.</a:t>
            </a:r>
          </a:p>
          <a:p>
            <a:pPr marL="0" lvl="0" indent="0" algn="l" rtl="0">
              <a:spcBef>
                <a:spcPts val="0"/>
              </a:spcBef>
              <a:spcAft>
                <a:spcPts val="0"/>
              </a:spcAft>
              <a:buNone/>
            </a:pPr>
            <a:r>
              <a:rPr lang="en-GB" dirty="0"/>
              <a:t>     In </a:t>
            </a:r>
            <a:r>
              <a:rPr lang="en-GB" dirty="0" err="1"/>
              <a:t>etapa</a:t>
            </a:r>
            <a:r>
              <a:rPr lang="en-GB" dirty="0"/>
              <a:t> </a:t>
            </a:r>
            <a:r>
              <a:rPr lang="en-GB" dirty="0" err="1"/>
              <a:t>urmatoare</a:t>
            </a:r>
            <a:r>
              <a:rPr lang="en-GB" dirty="0"/>
              <a:t>, </a:t>
            </a:r>
            <a:r>
              <a:rPr lang="en-GB" dirty="0" err="1"/>
              <a:t>robotul</a:t>
            </a:r>
            <a:r>
              <a:rPr lang="en-GB" dirty="0"/>
              <a:t> </a:t>
            </a:r>
            <a:r>
              <a:rPr lang="en-GB" dirty="0" err="1"/>
              <a:t>va</a:t>
            </a:r>
            <a:r>
              <a:rPr lang="en-GB" dirty="0"/>
              <a:t> </a:t>
            </a:r>
            <a:r>
              <a:rPr lang="en-GB" dirty="0" err="1"/>
              <a:t>trebui</a:t>
            </a:r>
            <a:r>
              <a:rPr lang="en-GB" dirty="0"/>
              <a:t> </a:t>
            </a:r>
            <a:r>
              <a:rPr lang="en-GB" dirty="0" err="1"/>
              <a:t>sa</a:t>
            </a:r>
            <a:r>
              <a:rPr lang="en-GB" dirty="0"/>
              <a:t> </a:t>
            </a:r>
            <a:r>
              <a:rPr lang="en-GB" dirty="0" err="1"/>
              <a:t>localizeze</a:t>
            </a:r>
            <a:r>
              <a:rPr lang="en-GB" dirty="0"/>
              <a:t> </a:t>
            </a:r>
            <a:r>
              <a:rPr lang="en-GB" dirty="0" err="1"/>
              <a:t>cei</a:t>
            </a:r>
            <a:r>
              <a:rPr lang="en-GB" dirty="0"/>
              <a:t> 2 </a:t>
            </a:r>
            <a:r>
              <a:rPr lang="en-GB" dirty="0" err="1"/>
              <a:t>cilindri</a:t>
            </a:r>
            <a:r>
              <a:rPr lang="en-GB" dirty="0"/>
              <a:t> </a:t>
            </a:r>
            <a:r>
              <a:rPr lang="en-GB" dirty="0" err="1"/>
              <a:t>rosii</a:t>
            </a:r>
            <a:r>
              <a:rPr lang="en-GB" dirty="0"/>
              <a:t>, care </a:t>
            </a:r>
            <a:r>
              <a:rPr lang="en-GB" dirty="0" err="1"/>
              <a:t>reprezinta</a:t>
            </a:r>
            <a:r>
              <a:rPr lang="en-GB" dirty="0"/>
              <a:t> </a:t>
            </a:r>
            <a:r>
              <a:rPr lang="en-GB" dirty="0" err="1"/>
              <a:t>poarta</a:t>
            </a:r>
            <a:r>
              <a:rPr lang="en-GB" dirty="0"/>
              <a:t>. </a:t>
            </a:r>
            <a:r>
              <a:rPr lang="en-GB" dirty="0" err="1"/>
              <a:t>Folosind</a:t>
            </a:r>
            <a:r>
              <a:rPr lang="en-GB" dirty="0"/>
              <a:t> </a:t>
            </a:r>
            <a:r>
              <a:rPr lang="en-GB" dirty="0" err="1"/>
              <a:t>aceleasi</a:t>
            </a:r>
            <a:r>
              <a:rPr lang="en-GB" dirty="0"/>
              <a:t> </a:t>
            </a:r>
            <a:r>
              <a:rPr lang="en-GB" dirty="0" err="1"/>
              <a:t>tehnici</a:t>
            </a:r>
            <a:r>
              <a:rPr lang="en-GB" dirty="0"/>
              <a:t> de </a:t>
            </a:r>
            <a:r>
              <a:rPr lang="en-GB" dirty="0" err="1"/>
              <a:t>procesare</a:t>
            </a:r>
            <a:r>
              <a:rPr lang="en-GB" dirty="0"/>
              <a:t> </a:t>
            </a:r>
            <a:r>
              <a:rPr lang="en-GB" dirty="0" err="1"/>
              <a:t>vizuala</a:t>
            </a:r>
            <a:r>
              <a:rPr lang="en-GB" dirty="0"/>
              <a:t>, </a:t>
            </a:r>
            <a:r>
              <a:rPr lang="en-GB" dirty="0" err="1"/>
              <a:t>robotul</a:t>
            </a:r>
            <a:r>
              <a:rPr lang="en-GB" dirty="0"/>
              <a:t> </a:t>
            </a:r>
            <a:r>
              <a:rPr lang="en-GB" dirty="0" err="1"/>
              <a:t>va</a:t>
            </a:r>
            <a:r>
              <a:rPr lang="en-GB" dirty="0"/>
              <a:t> </a:t>
            </a:r>
            <a:r>
              <a:rPr lang="en-GB" dirty="0" err="1"/>
              <a:t>identifica</a:t>
            </a:r>
            <a:r>
              <a:rPr lang="en-GB" dirty="0"/>
              <a:t> </a:t>
            </a:r>
            <a:r>
              <a:rPr lang="en-GB" dirty="0" err="1"/>
              <a:t>pozitia</a:t>
            </a:r>
            <a:r>
              <a:rPr lang="en-GB" dirty="0"/>
              <a:t> </a:t>
            </a:r>
            <a:r>
              <a:rPr lang="en-GB" dirty="0" err="1"/>
              <a:t>cilindrilor</a:t>
            </a:r>
            <a:r>
              <a:rPr lang="en-GB" dirty="0"/>
              <a:t> </a:t>
            </a:r>
            <a:r>
              <a:rPr lang="en-GB" dirty="0" err="1"/>
              <a:t>si</a:t>
            </a:r>
            <a:r>
              <a:rPr lang="en-GB" dirty="0"/>
              <a:t> </a:t>
            </a:r>
            <a:r>
              <a:rPr lang="en-GB" dirty="0" err="1"/>
              <a:t>va</a:t>
            </a:r>
            <a:r>
              <a:rPr lang="en-GB" dirty="0"/>
              <a:t> </a:t>
            </a:r>
            <a:r>
              <a:rPr lang="en-GB" dirty="0" err="1"/>
              <a:t>calcula</a:t>
            </a:r>
            <a:r>
              <a:rPr lang="en-GB" dirty="0"/>
              <a:t> un </a:t>
            </a:r>
            <a:r>
              <a:rPr lang="en-GB" dirty="0" err="1"/>
              <a:t>traseu</a:t>
            </a:r>
            <a:r>
              <a:rPr lang="en-GB" dirty="0"/>
              <a:t> </a:t>
            </a:r>
            <a:r>
              <a:rPr lang="en-GB" dirty="0" err="1"/>
              <a:t>pentru</a:t>
            </a:r>
            <a:r>
              <a:rPr lang="en-GB" dirty="0"/>
              <a:t> a-</a:t>
            </a:r>
            <a:r>
              <a:rPr lang="en-GB" dirty="0" err="1"/>
              <a:t>i</a:t>
            </a:r>
            <a:r>
              <a:rPr lang="en-GB" dirty="0"/>
              <a:t> </a:t>
            </a:r>
            <a:r>
              <a:rPr lang="en-GB" dirty="0" err="1"/>
              <a:t>aborda</a:t>
            </a:r>
            <a:r>
              <a:rPr lang="en-GB" dirty="0"/>
              <a:t>.</a:t>
            </a:r>
          </a:p>
          <a:p>
            <a:pPr marL="0" lvl="0" indent="0" algn="l" rtl="0">
              <a:spcBef>
                <a:spcPts val="0"/>
              </a:spcBef>
              <a:spcAft>
                <a:spcPts val="0"/>
              </a:spcAft>
              <a:buNone/>
            </a:pPr>
            <a:r>
              <a:rPr lang="en-GB" dirty="0"/>
              <a:t>    </a:t>
            </a:r>
            <a:r>
              <a:rPr lang="en-GB" dirty="0" err="1"/>
              <a:t>Dupa</a:t>
            </a:r>
            <a:r>
              <a:rPr lang="en-GB" dirty="0"/>
              <a:t> </a:t>
            </a:r>
            <a:r>
              <a:rPr lang="en-GB" dirty="0" err="1"/>
              <a:t>ce</a:t>
            </a:r>
            <a:r>
              <a:rPr lang="en-GB" dirty="0"/>
              <a:t> </a:t>
            </a:r>
            <a:r>
              <a:rPr lang="en-GB" dirty="0" err="1"/>
              <a:t>cei</a:t>
            </a:r>
            <a:r>
              <a:rPr lang="en-GB" dirty="0"/>
              <a:t> 2 </a:t>
            </a:r>
            <a:r>
              <a:rPr lang="en-GB" dirty="0" err="1"/>
              <a:t>cilindri</a:t>
            </a:r>
            <a:r>
              <a:rPr lang="en-GB" dirty="0"/>
              <a:t> </a:t>
            </a:r>
            <a:r>
              <a:rPr lang="en-GB" dirty="0" err="1"/>
              <a:t>rosii</a:t>
            </a:r>
            <a:r>
              <a:rPr lang="en-GB" dirty="0"/>
              <a:t> au </a:t>
            </a:r>
            <a:r>
              <a:rPr lang="en-GB" dirty="0" err="1"/>
              <a:t>fost</a:t>
            </a:r>
            <a:r>
              <a:rPr lang="en-GB" dirty="0"/>
              <a:t> </a:t>
            </a:r>
            <a:r>
              <a:rPr lang="en-GB" dirty="0" err="1"/>
              <a:t>detectati</a:t>
            </a:r>
            <a:r>
              <a:rPr lang="en-GB" dirty="0"/>
              <a:t> </a:t>
            </a:r>
            <a:r>
              <a:rPr lang="en-GB" dirty="0" err="1"/>
              <a:t>si</a:t>
            </a:r>
            <a:r>
              <a:rPr lang="en-GB" dirty="0"/>
              <a:t> </a:t>
            </a:r>
            <a:r>
              <a:rPr lang="en-GB" dirty="0" err="1"/>
              <a:t>localizati</a:t>
            </a:r>
            <a:r>
              <a:rPr lang="en-GB" dirty="0"/>
              <a:t>, </a:t>
            </a:r>
            <a:r>
              <a:rPr lang="en-GB" dirty="0" err="1"/>
              <a:t>robotul</a:t>
            </a:r>
            <a:r>
              <a:rPr lang="en-GB" dirty="0"/>
              <a:t> </a:t>
            </a:r>
            <a:r>
              <a:rPr lang="en-GB" dirty="0" err="1"/>
              <a:t>va</a:t>
            </a:r>
            <a:r>
              <a:rPr lang="en-GB" dirty="0"/>
              <a:t> </a:t>
            </a:r>
            <a:r>
              <a:rPr lang="en-GB" dirty="0" err="1"/>
              <a:t>directiona</a:t>
            </a:r>
            <a:r>
              <a:rPr lang="en-GB" dirty="0"/>
              <a:t> </a:t>
            </a:r>
            <a:r>
              <a:rPr lang="en-GB" dirty="0" err="1"/>
              <a:t>mingea</a:t>
            </a:r>
            <a:r>
              <a:rPr lang="en-GB" dirty="0"/>
              <a:t> </a:t>
            </a:r>
            <a:r>
              <a:rPr lang="en-GB" dirty="0" err="1"/>
              <a:t>spre</a:t>
            </a:r>
            <a:r>
              <a:rPr lang="en-GB" dirty="0"/>
              <a:t> </a:t>
            </a:r>
            <a:r>
              <a:rPr lang="en-GB" dirty="0" err="1"/>
              <a:t>spatiul</a:t>
            </a:r>
            <a:r>
              <a:rPr lang="en-GB" dirty="0"/>
              <a:t> </a:t>
            </a:r>
            <a:r>
              <a:rPr lang="en-GB" dirty="0" err="1"/>
              <a:t>dintre</a:t>
            </a:r>
            <a:r>
              <a:rPr lang="en-GB" dirty="0"/>
              <a:t> </a:t>
            </a:r>
            <a:r>
              <a:rPr lang="en-GB" dirty="0" err="1"/>
              <a:t>cilindrii</a:t>
            </a:r>
            <a:r>
              <a:rPr lang="en-GB" dirty="0"/>
              <a:t>, </a:t>
            </a:r>
            <a:r>
              <a:rPr lang="en-GB" dirty="0" err="1"/>
              <a:t>urmand</a:t>
            </a:r>
            <a:r>
              <a:rPr lang="en-GB" dirty="0"/>
              <a:t> </a:t>
            </a:r>
            <a:r>
              <a:rPr lang="en-GB" dirty="0" err="1"/>
              <a:t>sa</a:t>
            </a:r>
            <a:r>
              <a:rPr lang="en-GB" dirty="0"/>
              <a:t> o </a:t>
            </a:r>
            <a:r>
              <a:rPr lang="en-GB" dirty="0" err="1"/>
              <a:t>impinga</a:t>
            </a:r>
            <a:r>
              <a:rPr lang="en-GB" dirty="0"/>
              <a:t> </a:t>
            </a:r>
            <a:r>
              <a:rPr lang="en-GB" dirty="0" err="1"/>
              <a:t>intre</a:t>
            </a:r>
            <a:r>
              <a:rPr lang="en-GB" dirty="0"/>
              <a:t> </a:t>
            </a:r>
            <a:r>
              <a:rPr lang="en-GB" dirty="0" err="1"/>
              <a:t>cilindri</a:t>
            </a:r>
            <a:r>
              <a:rPr lang="en-GB" dirty="0"/>
              <a:t>, </a:t>
            </a:r>
            <a:r>
              <a:rPr lang="en-GB" dirty="0" err="1"/>
              <a:t>simuland</a:t>
            </a:r>
            <a:r>
              <a:rPr lang="en-GB" dirty="0"/>
              <a:t> </a:t>
            </a:r>
            <a:r>
              <a:rPr lang="en-GB" dirty="0" err="1"/>
              <a:t>golul</a:t>
            </a:r>
            <a:r>
              <a:rPr lang="en-GB" dirty="0"/>
              <a:t> </a:t>
            </a:r>
            <a:r>
              <a:rPr lang="en-GB" dirty="0" err="1"/>
              <a:t>dat</a:t>
            </a:r>
            <a:r>
              <a:rPr lang="en-GB" dirty="0"/>
              <a:t> de </a:t>
            </a:r>
            <a:r>
              <a:rPr lang="en-GB" dirty="0" err="1"/>
              <a:t>catre</a:t>
            </a:r>
            <a:r>
              <a:rPr lang="en-GB" dirty="0"/>
              <a:t> un </a:t>
            </a:r>
            <a:r>
              <a:rPr lang="en-GB" dirty="0" err="1"/>
              <a:t>fotbalist</a:t>
            </a:r>
            <a:r>
              <a:rPr lang="en-GB" dirty="0"/>
              <a:t>. </a:t>
            </a:r>
            <a:r>
              <a:rPr lang="en-GB" dirty="0" err="1"/>
              <a:t>Controlul</a:t>
            </a:r>
            <a:r>
              <a:rPr lang="en-GB" dirty="0"/>
              <a:t> </a:t>
            </a:r>
            <a:r>
              <a:rPr lang="en-GB" dirty="0" err="1"/>
              <a:t>miscarii</a:t>
            </a:r>
            <a:r>
              <a:rPr lang="en-GB" dirty="0"/>
              <a:t> </a:t>
            </a:r>
            <a:r>
              <a:rPr lang="en-GB" dirty="0" err="1"/>
              <a:t>si</a:t>
            </a:r>
            <a:r>
              <a:rPr lang="en-GB" dirty="0"/>
              <a:t> al </a:t>
            </a:r>
            <a:r>
              <a:rPr lang="en-GB" dirty="0" err="1"/>
              <a:t>fortei</a:t>
            </a:r>
            <a:r>
              <a:rPr lang="en-GB" dirty="0"/>
              <a:t> applicate </a:t>
            </a:r>
            <a:r>
              <a:rPr lang="en-GB" dirty="0" err="1"/>
              <a:t>este</a:t>
            </a:r>
            <a:r>
              <a:rPr lang="en-GB" dirty="0"/>
              <a:t> </a:t>
            </a:r>
            <a:r>
              <a:rPr lang="en-GB" dirty="0" err="1"/>
              <a:t>esential</a:t>
            </a:r>
            <a:r>
              <a:rPr lang="en-GB" dirty="0"/>
              <a:t> </a:t>
            </a:r>
            <a:r>
              <a:rPr lang="en-GB" dirty="0" err="1"/>
              <a:t>pentru</a:t>
            </a:r>
            <a:r>
              <a:rPr lang="en-GB" dirty="0"/>
              <a:t> a </a:t>
            </a:r>
            <a:r>
              <a:rPr lang="en-GB" dirty="0" err="1"/>
              <a:t>atinge</a:t>
            </a:r>
            <a:r>
              <a:rPr lang="en-GB" dirty="0"/>
              <a:t> </a:t>
            </a:r>
            <a:r>
              <a:rPr lang="en-GB" dirty="0" err="1"/>
              <a:t>acest</a:t>
            </a:r>
            <a:r>
              <a:rPr lang="en-GB" dirty="0"/>
              <a:t> </a:t>
            </a:r>
            <a:r>
              <a:rPr lang="en-GB" dirty="0" err="1"/>
              <a:t>obiectiv</a:t>
            </a:r>
            <a:r>
              <a:rPr lang="en-GB" dirty="0"/>
              <a:t>.</a:t>
            </a:r>
            <a:endParaRPr dirty="0"/>
          </a:p>
        </p:txBody>
      </p:sp>
    </p:spTree>
    <p:extLst>
      <p:ext uri="{BB962C8B-B14F-4D97-AF65-F5344CB8AC3E}">
        <p14:creationId xmlns:p14="http://schemas.microsoft.com/office/powerpoint/2010/main" val="127976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Google Shape;181;p40"/>
          <p:cNvSpPr txBox="1">
            <a:spLocks noGrp="1"/>
          </p:cNvSpPr>
          <p:nvPr>
            <p:ph type="title" idx="2"/>
          </p:nvPr>
        </p:nvSpPr>
        <p:spPr>
          <a:xfrm>
            <a:off x="1680211" y="1761740"/>
            <a:ext cx="7538084" cy="548400"/>
          </a:xfrm>
          <a:prstGeom prst="rect">
            <a:avLst/>
          </a:prstGeom>
        </p:spPr>
        <p:txBody>
          <a:bodyPr spcFirstLastPara="1" wrap="square" lIns="91425" tIns="91425" rIns="91425" bIns="91425" anchor="b" anchorCtr="0">
            <a:noAutofit/>
          </a:bodyPr>
          <a:lstStyle/>
          <a:p>
            <a:pPr lvl="0" algn="l" rtl="0">
              <a:spcBef>
                <a:spcPts val="0"/>
              </a:spcBef>
              <a:spcAft>
                <a:spcPts val="1600"/>
              </a:spcAft>
            </a:pPr>
            <a:r>
              <a:rPr lang="en-GB" b="1" u="sng" dirty="0" err="1">
                <a:solidFill>
                  <a:schemeClr val="bg1"/>
                </a:solidFill>
              </a:rPr>
              <a:t>Programe</a:t>
            </a:r>
            <a:r>
              <a:rPr lang="en-GB" b="1" u="sng" dirty="0">
                <a:solidFill>
                  <a:schemeClr val="bg1"/>
                </a:solidFill>
              </a:rPr>
              <a:t> </a:t>
            </a:r>
            <a:r>
              <a:rPr lang="en-GB" b="1" u="sng" dirty="0" err="1">
                <a:solidFill>
                  <a:schemeClr val="bg1"/>
                </a:solidFill>
              </a:rPr>
              <a:t>si</a:t>
            </a:r>
            <a:r>
              <a:rPr lang="en-GB" b="1" u="sng" dirty="0">
                <a:solidFill>
                  <a:schemeClr val="bg1"/>
                </a:solidFill>
              </a:rPr>
              <a:t> </a:t>
            </a:r>
            <a:r>
              <a:rPr lang="en-GB" b="1" u="sng" dirty="0" err="1">
                <a:solidFill>
                  <a:schemeClr val="bg1"/>
                </a:solidFill>
              </a:rPr>
              <a:t>limbaje</a:t>
            </a:r>
            <a:r>
              <a:rPr lang="en-GB" b="1" u="sng" dirty="0">
                <a:solidFill>
                  <a:schemeClr val="bg1"/>
                </a:solidFill>
              </a:rPr>
              <a:t> de </a:t>
            </a:r>
            <a:r>
              <a:rPr lang="en-GB" b="1" u="sng" dirty="0" err="1">
                <a:solidFill>
                  <a:schemeClr val="bg1"/>
                </a:solidFill>
              </a:rPr>
              <a:t>programare</a:t>
            </a:r>
            <a:r>
              <a:rPr lang="en-GB" b="1" u="sng" dirty="0">
                <a:solidFill>
                  <a:schemeClr val="bg1"/>
                </a:solidFill>
              </a:rPr>
              <a:t> </a:t>
            </a:r>
            <a:r>
              <a:rPr lang="en-GB" b="1" u="sng" dirty="0" err="1">
                <a:solidFill>
                  <a:schemeClr val="bg1"/>
                </a:solidFill>
              </a:rPr>
              <a:t>utilizate</a:t>
            </a:r>
            <a:endParaRPr lang="en-GB" b="1" u="sng" dirty="0">
              <a:solidFill>
                <a:schemeClr val="bg1"/>
              </a:solidFill>
            </a:endParaRPr>
          </a:p>
        </p:txBody>
      </p:sp>
      <p:sp>
        <p:nvSpPr>
          <p:cNvPr id="18" name="TextBox 17">
            <a:extLst>
              <a:ext uri="{FF2B5EF4-FFF2-40B4-BE49-F238E27FC236}">
                <a16:creationId xmlns:a16="http://schemas.microsoft.com/office/drawing/2014/main" id="{4C9C9F84-5D58-0E77-115F-6ED19F4CF452}"/>
              </a:ext>
            </a:extLst>
          </p:cNvPr>
          <p:cNvSpPr txBox="1"/>
          <p:nvPr/>
        </p:nvSpPr>
        <p:spPr>
          <a:xfrm>
            <a:off x="3657600" y="2275507"/>
            <a:ext cx="2566035" cy="954107"/>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Ø"/>
            </a:pPr>
            <a:r>
              <a:rPr lang="en-GB" dirty="0">
                <a:solidFill>
                  <a:schemeClr val="bg1"/>
                </a:solidFill>
                <a:latin typeface="Montserrat Medium" panose="00000600000000000000" pitchFamily="2" charset="0"/>
              </a:rPr>
              <a:t>Python</a:t>
            </a:r>
          </a:p>
          <a:p>
            <a:pPr marL="285750" indent="-285750" algn="just">
              <a:buClr>
                <a:schemeClr val="bg1"/>
              </a:buClr>
              <a:buFont typeface="Wingdings" panose="05000000000000000000" pitchFamily="2" charset="2"/>
              <a:buChar char="Ø"/>
            </a:pPr>
            <a:r>
              <a:rPr lang="en-GB" dirty="0">
                <a:solidFill>
                  <a:schemeClr val="bg1"/>
                </a:solidFill>
                <a:latin typeface="Montserrat Medium" panose="00000600000000000000" pitchFamily="2" charset="0"/>
              </a:rPr>
              <a:t>ROS 2</a:t>
            </a:r>
          </a:p>
          <a:p>
            <a:pPr marL="285750" indent="-285750" algn="just">
              <a:buClr>
                <a:schemeClr val="bg1"/>
              </a:buClr>
              <a:buFont typeface="Wingdings" panose="05000000000000000000" pitchFamily="2" charset="2"/>
              <a:buChar char="Ø"/>
            </a:pPr>
            <a:r>
              <a:rPr lang="en-GB" dirty="0">
                <a:solidFill>
                  <a:schemeClr val="bg1"/>
                </a:solidFill>
                <a:latin typeface="Montserrat Medium" panose="00000600000000000000" pitchFamily="2" charset="0"/>
              </a:rPr>
              <a:t>Visual Studio</a:t>
            </a:r>
          </a:p>
          <a:p>
            <a:pPr marL="285750" indent="-285750" algn="just">
              <a:buClr>
                <a:schemeClr val="bg1"/>
              </a:buClr>
              <a:buFont typeface="Wingdings" panose="05000000000000000000" pitchFamily="2" charset="2"/>
              <a:buChar char="Ø"/>
            </a:pPr>
            <a:r>
              <a:rPr lang="en-GB" dirty="0">
                <a:solidFill>
                  <a:schemeClr val="bg1"/>
                </a:solidFill>
                <a:latin typeface="Montserrat Medium" panose="00000600000000000000" pitchFamily="2" charset="0"/>
              </a:rPr>
              <a:t>Gazebo</a:t>
            </a:r>
          </a:p>
        </p:txBody>
      </p:sp>
      <p:pic>
        <p:nvPicPr>
          <p:cNvPr id="2052" name="Picture 4">
            <a:extLst>
              <a:ext uri="{FF2B5EF4-FFF2-40B4-BE49-F238E27FC236}">
                <a16:creationId xmlns:a16="http://schemas.microsoft.com/office/drawing/2014/main" id="{E1E13218-C755-C7A7-1FDC-65B591290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88739">
            <a:off x="2154076" y="3286891"/>
            <a:ext cx="1204074" cy="13215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OS 2: The Transition from Research to Production - Fresh Consulting">
            <a:extLst>
              <a:ext uri="{FF2B5EF4-FFF2-40B4-BE49-F238E27FC236}">
                <a16:creationId xmlns:a16="http://schemas.microsoft.com/office/drawing/2014/main" id="{6B9B7295-EE3E-A7E1-897A-D7653D191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79294">
            <a:off x="6035883" y="3754062"/>
            <a:ext cx="2158657" cy="62548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Visual Studio logo and symbol, meaning, history, PNG">
            <a:extLst>
              <a:ext uri="{FF2B5EF4-FFF2-40B4-BE49-F238E27FC236}">
                <a16:creationId xmlns:a16="http://schemas.microsoft.com/office/drawing/2014/main" id="{FD94082D-65EE-436E-DDE5-00EB658BC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11473">
            <a:off x="6795134" y="2303305"/>
            <a:ext cx="1337310" cy="7522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Gazebo">
            <a:extLst>
              <a:ext uri="{FF2B5EF4-FFF2-40B4-BE49-F238E27FC236}">
                <a16:creationId xmlns:a16="http://schemas.microsoft.com/office/drawing/2014/main" id="{FDCC5818-80D0-8B05-3268-A8F8B504FE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943048">
            <a:off x="537958" y="1961545"/>
            <a:ext cx="849433" cy="1220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667519" y="174945"/>
            <a:ext cx="8390755" cy="3099750"/>
          </a:xfrm>
          <a:prstGeom prst="rect">
            <a:avLst/>
          </a:prstGeom>
        </p:spPr>
        <p:txBody>
          <a:bodyPr spcFirstLastPara="1" wrap="square" lIns="91425" tIns="91425" rIns="91425" bIns="91425" anchor="t" anchorCtr="0">
            <a:noAutofit/>
          </a:bodyPr>
          <a:lstStyle/>
          <a:p>
            <a:pPr lvl="0" indent="0" algn="l" rtl="0">
              <a:lnSpc>
                <a:spcPct val="150000"/>
              </a:lnSpc>
              <a:spcBef>
                <a:spcPts val="600"/>
              </a:spcBef>
              <a:spcAft>
                <a:spcPts val="600"/>
              </a:spcAft>
              <a:buNone/>
            </a:pPr>
            <a:r>
              <a:rPr lang="en-GB" sz="1600" dirty="0">
                <a:solidFill>
                  <a:srgbClr val="85D5E6"/>
                </a:solidFill>
                <a:latin typeface="Montserrat ExtraBold" panose="00000900000000000000" pitchFamily="2" charset="0"/>
              </a:rPr>
              <a:t>ROS 2</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este</a:t>
            </a:r>
            <a:r>
              <a:rPr lang="en-GB" sz="1600" b="0" dirty="0">
                <a:solidFill>
                  <a:srgbClr val="85D5E6"/>
                </a:solidFill>
                <a:latin typeface="Montserrat Medium" panose="00000600000000000000" pitchFamily="2" charset="0"/>
              </a:rPr>
              <a:t> a </a:t>
            </a:r>
            <a:r>
              <a:rPr lang="en-GB" sz="1600" b="0" dirty="0" err="1">
                <a:solidFill>
                  <a:srgbClr val="85D5E6"/>
                </a:solidFill>
                <a:latin typeface="Montserrat Medium" panose="00000600000000000000" pitchFamily="2" charset="0"/>
              </a:rPr>
              <a:t>doua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generatie</a:t>
            </a:r>
            <a:r>
              <a:rPr lang="en-GB" sz="1600" b="0" dirty="0">
                <a:solidFill>
                  <a:srgbClr val="85D5E6"/>
                </a:solidFill>
                <a:latin typeface="Montserrat Medium" panose="00000600000000000000" pitchFamily="2" charset="0"/>
              </a:rPr>
              <a:t> a </a:t>
            </a:r>
            <a:r>
              <a:rPr lang="en-GB" sz="1600" b="0" dirty="0" err="1">
                <a:solidFill>
                  <a:srgbClr val="85D5E6"/>
                </a:solidFill>
                <a:latin typeface="Montserrat Medium" panose="00000600000000000000" pitchFamily="2" charset="0"/>
              </a:rPr>
              <a:t>sistemului</a:t>
            </a:r>
            <a:r>
              <a:rPr lang="en-GB" sz="1600" b="0" dirty="0">
                <a:solidFill>
                  <a:srgbClr val="85D5E6"/>
                </a:solidFill>
                <a:latin typeface="Montserrat Medium" panose="00000600000000000000" pitchFamily="2" charset="0"/>
              </a:rPr>
              <a:t> de </a:t>
            </a:r>
            <a:r>
              <a:rPr lang="en-GB" sz="1600" b="0" dirty="0" err="1">
                <a:solidFill>
                  <a:srgbClr val="85D5E6"/>
                </a:solidFill>
                <a:latin typeface="Montserrat Medium" panose="00000600000000000000" pitchFamily="2" charset="0"/>
              </a:rPr>
              <a:t>operare</a:t>
            </a:r>
            <a:r>
              <a:rPr lang="en-GB" sz="1600" b="0" dirty="0">
                <a:solidFill>
                  <a:srgbClr val="85D5E6"/>
                </a:solidFill>
                <a:latin typeface="Montserrat Medium" panose="00000600000000000000" pitchFamily="2" charset="0"/>
              </a:rPr>
              <a:t> robotic open-source, </a:t>
            </a:r>
            <a:r>
              <a:rPr lang="en-GB" sz="1600" b="0" dirty="0" err="1">
                <a:solidFill>
                  <a:srgbClr val="85D5E6"/>
                </a:solidFill>
                <a:latin typeface="Montserrat Medium" panose="00000600000000000000" pitchFamily="2" charset="0"/>
              </a:rPr>
              <a:t>dezvoltat</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pentru</a:t>
            </a:r>
            <a:r>
              <a:rPr lang="en-GB" sz="1600" b="0" dirty="0">
                <a:solidFill>
                  <a:srgbClr val="85D5E6"/>
                </a:solidFill>
                <a:latin typeface="Montserrat Medium" panose="00000600000000000000" pitchFamily="2" charset="0"/>
              </a:rPr>
              <a:t> a </a:t>
            </a:r>
            <a:r>
              <a:rPr lang="en-GB" sz="1600" b="0" dirty="0" err="1">
                <a:solidFill>
                  <a:srgbClr val="85D5E6"/>
                </a:solidFill>
                <a:latin typeface="Montserrat Medium" panose="00000600000000000000" pitchFamily="2" charset="0"/>
              </a:rPr>
              <a:t>imbunatati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functionalitatile</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performanta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oferite</a:t>
            </a:r>
            <a:r>
              <a:rPr lang="en-GB" sz="1600" b="0" dirty="0">
                <a:solidFill>
                  <a:srgbClr val="85D5E6"/>
                </a:solidFill>
                <a:latin typeface="Montserrat Medium" panose="00000600000000000000" pitchFamily="2" charset="0"/>
              </a:rPr>
              <a:t> de prima </a:t>
            </a:r>
            <a:r>
              <a:rPr lang="en-GB" sz="1600" b="0" dirty="0" err="1">
                <a:solidFill>
                  <a:srgbClr val="85D5E6"/>
                </a:solidFill>
                <a:latin typeface="Montserrat Medium" panose="00000600000000000000" pitchFamily="2" charset="0"/>
              </a:rPr>
              <a:t>versiune</a:t>
            </a:r>
            <a:r>
              <a:rPr lang="en-GB" sz="1600" b="0" dirty="0">
                <a:solidFill>
                  <a:srgbClr val="85D5E6"/>
                </a:solidFill>
                <a:latin typeface="Montserrat Medium" panose="00000600000000000000" pitchFamily="2" charset="0"/>
              </a:rPr>
              <a:t> (ROS 1). Este un </a:t>
            </a:r>
            <a:r>
              <a:rPr lang="en-GB" sz="1600" b="0" dirty="0" err="1">
                <a:solidFill>
                  <a:srgbClr val="85D5E6"/>
                </a:solidFill>
                <a:latin typeface="Montserrat Medium" panose="00000600000000000000" pitchFamily="2" charset="0"/>
              </a:rPr>
              <a:t>ecosistem</a:t>
            </a:r>
            <a:r>
              <a:rPr lang="en-GB" sz="1600" b="0" dirty="0">
                <a:solidFill>
                  <a:srgbClr val="85D5E6"/>
                </a:solidFill>
                <a:latin typeface="Montserrat Medium" panose="00000600000000000000" pitchFamily="2" charset="0"/>
              </a:rPr>
              <a:t> modular care </a:t>
            </a:r>
            <a:r>
              <a:rPr lang="en-GB" sz="1600" b="0" dirty="0" err="1">
                <a:solidFill>
                  <a:srgbClr val="85D5E6"/>
                </a:solidFill>
                <a:latin typeface="Montserrat Medium" panose="00000600000000000000" pitchFamily="2" charset="0"/>
              </a:rPr>
              <a:t>permite</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dezvoltatorilor</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construiasca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implementeze</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aplicatii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avansate</a:t>
            </a:r>
            <a:r>
              <a:rPr lang="en-GB" sz="1600" b="0" dirty="0">
                <a:solidFill>
                  <a:srgbClr val="85D5E6"/>
                </a:solidFill>
                <a:latin typeface="Montserrat Medium" panose="00000600000000000000" pitchFamily="2" charset="0"/>
              </a:rPr>
              <a:t> de </a:t>
            </a:r>
            <a:r>
              <a:rPr lang="en-GB" sz="1600" b="0" dirty="0" err="1">
                <a:solidFill>
                  <a:srgbClr val="85D5E6"/>
                </a:solidFill>
                <a:latin typeface="Montserrat Medium" panose="00000600000000000000" pitchFamily="2" charset="0"/>
              </a:rPr>
              <a:t>robotica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Acesta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prezinta</a:t>
            </a:r>
            <a:r>
              <a:rPr lang="en-GB" sz="1600" b="0" dirty="0">
                <a:solidFill>
                  <a:srgbClr val="85D5E6"/>
                </a:solidFill>
                <a:latin typeface="Montserrat Medium" panose="00000600000000000000" pitchFamily="2" charset="0"/>
              </a:rPr>
              <a:t> o </a:t>
            </a:r>
            <a:r>
              <a:rPr lang="en-GB" sz="1600" b="0" dirty="0" err="1">
                <a:solidFill>
                  <a:srgbClr val="85D5E6"/>
                </a:solidFill>
                <a:latin typeface="Montserrat Medium" panose="00000600000000000000" pitchFamily="2" charset="0"/>
              </a:rPr>
              <a:t>serie</a:t>
            </a:r>
            <a:r>
              <a:rPr lang="en-GB" sz="1600" b="0" dirty="0">
                <a:solidFill>
                  <a:srgbClr val="85D5E6"/>
                </a:solidFill>
                <a:latin typeface="Montserrat Medium" panose="00000600000000000000" pitchFamily="2" charset="0"/>
              </a:rPr>
              <a:t> de </a:t>
            </a:r>
            <a:r>
              <a:rPr lang="en-GB" sz="1600" b="0" dirty="0" err="1">
                <a:solidFill>
                  <a:srgbClr val="85D5E6"/>
                </a:solidFill>
                <a:latin typeface="Montserrat Medium" panose="00000600000000000000" pitchFamily="2" charset="0"/>
              </a:rPr>
              <a:t>imbunatatiri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avantaje</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aduse</a:t>
            </a:r>
            <a:r>
              <a:rPr lang="en-GB" sz="1600" b="0" dirty="0">
                <a:solidFill>
                  <a:srgbClr val="85D5E6"/>
                </a:solidFill>
                <a:latin typeface="Montserrat Medium" panose="00000600000000000000" pitchFamily="2" charset="0"/>
              </a:rPr>
              <a:t> fata de ROS1 precum </a:t>
            </a:r>
            <a:r>
              <a:rPr lang="en-GB" sz="1600" b="0" dirty="0" err="1">
                <a:solidFill>
                  <a:srgbClr val="85D5E6"/>
                </a:solidFill>
                <a:latin typeface="Montserrat Medium" panose="00000600000000000000" pitchFamily="2" charset="0"/>
              </a:rPr>
              <a:t>comunicatiile</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fara</a:t>
            </a:r>
            <a:r>
              <a:rPr lang="en-GB" sz="1600" b="0" dirty="0">
                <a:solidFill>
                  <a:srgbClr val="85D5E6"/>
                </a:solidFill>
                <a:latin typeface="Montserrat Medium" panose="00000600000000000000" pitchFamily="2" charset="0"/>
              </a:rPr>
              <a:t> fir, </a:t>
            </a:r>
            <a:r>
              <a:rPr lang="en-GB" sz="1600" b="0" dirty="0" err="1">
                <a:solidFill>
                  <a:srgbClr val="85D5E6"/>
                </a:solidFill>
                <a:latin typeface="Montserrat Medium" panose="00000600000000000000" pitchFamily="2" charset="0"/>
              </a:rPr>
              <a:t>suport</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extins</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scalabilitate</a:t>
            </a:r>
            <a:r>
              <a:rPr lang="en-GB" sz="1600" b="0" dirty="0">
                <a:solidFill>
                  <a:srgbClr val="85D5E6"/>
                </a:solidFill>
                <a:latin typeface="Montserrat Medium" panose="00000600000000000000" pitchFamily="2" charset="0"/>
              </a:rPr>
              <a:t>. In </a:t>
            </a:r>
            <a:r>
              <a:rPr lang="en-GB" sz="1600" b="0" dirty="0" err="1">
                <a:solidFill>
                  <a:srgbClr val="85D5E6"/>
                </a:solidFill>
                <a:latin typeface="Montserrat Medium" panose="00000600000000000000" pitchFamily="2" charset="0"/>
              </a:rPr>
              <a:t>dezvoltarea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proiectului</a:t>
            </a:r>
            <a:r>
              <a:rPr lang="en-GB" sz="1600" b="0" dirty="0">
                <a:solidFill>
                  <a:srgbClr val="85D5E6"/>
                </a:solidFill>
                <a:latin typeface="Montserrat Medium" panose="00000600000000000000" pitchFamily="2" charset="0"/>
              </a:rPr>
              <a:t> a </a:t>
            </a:r>
            <a:r>
              <a:rPr lang="en-GB" sz="1600" b="0" dirty="0" err="1">
                <a:solidFill>
                  <a:srgbClr val="85D5E6"/>
                </a:solidFill>
                <a:latin typeface="Montserrat Medium" panose="00000600000000000000" pitchFamily="2" charset="0"/>
              </a:rPr>
              <a:t>fost</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foarte</a:t>
            </a:r>
            <a:r>
              <a:rPr lang="en-GB" sz="1600" b="0" dirty="0">
                <a:solidFill>
                  <a:srgbClr val="85D5E6"/>
                </a:solidFill>
                <a:latin typeface="Montserrat Medium" panose="00000600000000000000" pitchFamily="2" charset="0"/>
              </a:rPr>
              <a:t> util </a:t>
            </a:r>
            <a:r>
              <a:rPr lang="en-GB" sz="1600" b="0" dirty="0" err="1">
                <a:solidFill>
                  <a:srgbClr val="85D5E6"/>
                </a:solidFill>
                <a:latin typeface="Montserrat Medium" panose="00000600000000000000" pitchFamily="2" charset="0"/>
              </a:rPr>
              <a:t>deoarece</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prezinta</a:t>
            </a:r>
            <a:r>
              <a:rPr lang="en-GB" sz="1600" b="0" dirty="0">
                <a:solidFill>
                  <a:srgbClr val="85D5E6"/>
                </a:solidFill>
                <a:latin typeface="Montserrat Medium" panose="00000600000000000000" pitchFamily="2" charset="0"/>
              </a:rPr>
              <a:t> o </a:t>
            </a:r>
            <a:r>
              <a:rPr lang="en-GB" sz="1600" b="0" dirty="0" err="1">
                <a:solidFill>
                  <a:srgbClr val="85D5E6"/>
                </a:solidFill>
                <a:latin typeface="Montserrat Medium" panose="00000600000000000000" pitchFamily="2" charset="0"/>
              </a:rPr>
              <a:t>popularitate</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ridica</a:t>
            </a:r>
            <a:r>
              <a:rPr lang="en-GB" sz="1600" b="0" dirty="0">
                <a:solidFill>
                  <a:srgbClr val="85D5E6"/>
                </a:solidFill>
                <a:latin typeface="Montserrat Medium" panose="00000600000000000000" pitchFamily="2" charset="0"/>
              </a:rPr>
              <a:t> in </a:t>
            </a:r>
            <a:r>
              <a:rPr lang="en-GB" sz="1600" b="0" dirty="0" err="1">
                <a:solidFill>
                  <a:srgbClr val="85D5E6"/>
                </a:solidFill>
                <a:latin typeface="Montserrat Medium" panose="00000600000000000000" pitchFamily="2" charset="0"/>
              </a:rPr>
              <a:t>dezvoltarea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roboticii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si</a:t>
            </a:r>
            <a:r>
              <a:rPr lang="en-GB" sz="1600" b="0" dirty="0">
                <a:solidFill>
                  <a:srgbClr val="85D5E6"/>
                </a:solidFill>
                <a:latin typeface="Montserrat Medium" panose="00000600000000000000" pitchFamily="2" charset="0"/>
              </a:rPr>
              <a:t> se pot </a:t>
            </a:r>
            <a:r>
              <a:rPr lang="en-GB" sz="1600" b="0" dirty="0" err="1">
                <a:solidFill>
                  <a:srgbClr val="85D5E6"/>
                </a:solidFill>
                <a:latin typeface="Montserrat Medium" panose="00000600000000000000" pitchFamily="2" charset="0"/>
              </a:rPr>
              <a:t>gasi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foarte</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usor</a:t>
            </a:r>
            <a:r>
              <a:rPr lang="en-GB" sz="1600" b="0" dirty="0">
                <a:solidFill>
                  <a:srgbClr val="85D5E6"/>
                </a:solidFill>
                <a:latin typeface="Montserrat Medium" panose="00000600000000000000" pitchFamily="2" charset="0"/>
              </a:rPr>
              <a:t> tutorial </a:t>
            </a:r>
            <a:r>
              <a:rPr lang="en-GB" sz="1600" b="0" dirty="0" err="1">
                <a:solidFill>
                  <a:srgbClr val="85D5E6"/>
                </a:solidFill>
                <a:latin typeface="Montserrat Medium" panose="00000600000000000000" pitchFamily="2" charset="0"/>
              </a:rPr>
              <a:t>si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resurse</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pentru</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acesta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ce</a:t>
            </a:r>
            <a:r>
              <a:rPr lang="en-GB" sz="1600" b="0" dirty="0">
                <a:solidFill>
                  <a:srgbClr val="85D5E6"/>
                </a:solidFill>
                <a:latin typeface="Montserrat Medium" panose="00000600000000000000" pitchFamily="2" charset="0"/>
              </a:rPr>
              <a:t> au </a:t>
            </a:r>
            <a:r>
              <a:rPr lang="en-GB" sz="1600" b="0" dirty="0" err="1">
                <a:solidFill>
                  <a:srgbClr val="85D5E6"/>
                </a:solidFill>
                <a:latin typeface="Montserrat Medium" panose="00000600000000000000" pitchFamily="2" charset="0"/>
              </a:rPr>
              <a:t>favorizat</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utilizarea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lui</a:t>
            </a:r>
            <a:r>
              <a:rPr lang="en-GB" sz="1600" b="0" dirty="0">
                <a:solidFill>
                  <a:srgbClr val="85D5E6"/>
                </a:solidFill>
                <a:latin typeface="Montserrat Medium" panose="00000600000000000000" pitchFamily="2" charset="0"/>
              </a:rPr>
              <a:t>.</a:t>
            </a:r>
            <a:endParaRPr sz="1600" b="0" dirty="0">
              <a:solidFill>
                <a:srgbClr val="85D5E6"/>
              </a:solidFill>
              <a:latin typeface="Montserrat Medium" panose="00000600000000000000" pitchFamily="2" charset="0"/>
            </a:endParaRPr>
          </a:p>
        </p:txBody>
      </p:sp>
      <p:sp>
        <p:nvSpPr>
          <p:cNvPr id="2" name="Rectangle 1">
            <a:extLst>
              <a:ext uri="{FF2B5EF4-FFF2-40B4-BE49-F238E27FC236}">
                <a16:creationId xmlns:a16="http://schemas.microsoft.com/office/drawing/2014/main" id="{8DF3933C-D218-364B-08E0-CE0DBEAD061E}"/>
              </a:ext>
            </a:extLst>
          </p:cNvPr>
          <p:cNvSpPr/>
          <p:nvPr/>
        </p:nvSpPr>
        <p:spPr>
          <a:xfrm>
            <a:off x="0" y="0"/>
            <a:ext cx="80010" cy="513207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D6FAA882-048D-FEB9-1454-99EA545A05AF}"/>
            </a:ext>
          </a:extLst>
        </p:cNvPr>
        <p:cNvGrpSpPr/>
        <p:nvPr/>
      </p:nvGrpSpPr>
      <p:grpSpPr>
        <a:xfrm>
          <a:off x="0" y="0"/>
          <a:ext cx="0" cy="0"/>
          <a:chOff x="0" y="0"/>
          <a:chExt cx="0" cy="0"/>
        </a:xfrm>
      </p:grpSpPr>
      <p:sp>
        <p:nvSpPr>
          <p:cNvPr id="201" name="Google Shape;201;p42">
            <a:extLst>
              <a:ext uri="{FF2B5EF4-FFF2-40B4-BE49-F238E27FC236}">
                <a16:creationId xmlns:a16="http://schemas.microsoft.com/office/drawing/2014/main" id="{16BA7341-39BC-F6AE-3D4E-D013F8C753D0}"/>
              </a:ext>
            </a:extLst>
          </p:cNvPr>
          <p:cNvSpPr txBox="1">
            <a:spLocks noGrp="1"/>
          </p:cNvSpPr>
          <p:nvPr>
            <p:ph type="ctrTitle"/>
          </p:nvPr>
        </p:nvSpPr>
        <p:spPr>
          <a:xfrm>
            <a:off x="667519" y="174945"/>
            <a:ext cx="8390755" cy="3099750"/>
          </a:xfrm>
          <a:prstGeom prst="rect">
            <a:avLst/>
          </a:prstGeom>
        </p:spPr>
        <p:txBody>
          <a:bodyPr spcFirstLastPara="1" wrap="square" lIns="91425" tIns="91425" rIns="91425" bIns="91425" anchor="t" anchorCtr="0">
            <a:noAutofit/>
          </a:bodyPr>
          <a:lstStyle/>
          <a:p>
            <a:pPr lvl="0" indent="0" algn="l" rtl="0">
              <a:lnSpc>
                <a:spcPct val="150000"/>
              </a:lnSpc>
              <a:spcBef>
                <a:spcPts val="600"/>
              </a:spcBef>
              <a:spcAft>
                <a:spcPts val="600"/>
              </a:spcAft>
              <a:buNone/>
            </a:pPr>
            <a:r>
              <a:rPr lang="en-GB" sz="1600" b="0" dirty="0" err="1">
                <a:solidFill>
                  <a:srgbClr val="85D5E6"/>
                </a:solidFill>
                <a:latin typeface="Montserrat Medium" panose="00000600000000000000" pitchFamily="2" charset="0"/>
              </a:rPr>
              <a:t>Pentru</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partea</a:t>
            </a:r>
            <a:r>
              <a:rPr lang="en-GB" sz="1600" b="0" dirty="0">
                <a:solidFill>
                  <a:srgbClr val="85D5E6"/>
                </a:solidFill>
                <a:latin typeface="Montserrat Medium" panose="00000600000000000000" pitchFamily="2" charset="0"/>
              </a:rPr>
              <a:t> de cod am </a:t>
            </a:r>
            <a:r>
              <a:rPr lang="en-GB" sz="1600" b="0" dirty="0" err="1">
                <a:solidFill>
                  <a:srgbClr val="85D5E6"/>
                </a:solidFill>
                <a:latin typeface="Montserrat Medium" panose="00000600000000000000" pitchFamily="2" charset="0"/>
              </a:rPr>
              <a:t>utilizat</a:t>
            </a:r>
            <a:r>
              <a:rPr lang="en-GB" sz="1600" b="0" dirty="0">
                <a:solidFill>
                  <a:srgbClr val="85D5E6"/>
                </a:solidFill>
                <a:latin typeface="Montserrat Medium" panose="00000600000000000000" pitchFamily="2" charset="0"/>
              </a:rPr>
              <a:t> ca </a:t>
            </a:r>
            <a:r>
              <a:rPr lang="en-GB" sz="1600" b="0" dirty="0" err="1">
                <a:solidFill>
                  <a:srgbClr val="85D5E6"/>
                </a:solidFill>
                <a:latin typeface="Montserrat Medium" panose="00000600000000000000" pitchFamily="2" charset="0"/>
              </a:rPr>
              <a:t>si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limbaj</a:t>
            </a:r>
            <a:r>
              <a:rPr lang="en-GB" sz="1600" b="0" dirty="0">
                <a:solidFill>
                  <a:srgbClr val="85D5E6"/>
                </a:solidFill>
                <a:latin typeface="Montserrat Medium" panose="00000600000000000000" pitchFamily="2" charset="0"/>
              </a:rPr>
              <a:t> de </a:t>
            </a:r>
            <a:r>
              <a:rPr lang="en-GB" sz="1600" b="0" dirty="0" err="1">
                <a:solidFill>
                  <a:srgbClr val="85D5E6"/>
                </a:solidFill>
                <a:latin typeface="Montserrat Medium" panose="00000600000000000000" pitchFamily="2" charset="0"/>
              </a:rPr>
              <a:t>programare</a:t>
            </a:r>
            <a:r>
              <a:rPr lang="en-GB" sz="1600" b="0" dirty="0">
                <a:solidFill>
                  <a:srgbClr val="85D5E6"/>
                </a:solidFill>
                <a:latin typeface="Montserrat Medium" panose="00000600000000000000" pitchFamily="2" charset="0"/>
              </a:rPr>
              <a:t> </a:t>
            </a:r>
            <a:r>
              <a:rPr lang="en-GB" sz="1600" b="0" dirty="0">
                <a:solidFill>
                  <a:srgbClr val="85D5E6"/>
                </a:solidFill>
                <a:latin typeface="Montserrat ExtraBold" panose="00000900000000000000" pitchFamily="2" charset="0"/>
              </a:rPr>
              <a:t>Python</a:t>
            </a:r>
            <a:r>
              <a:rPr lang="en-GB" sz="1600" b="0" dirty="0">
                <a:solidFill>
                  <a:srgbClr val="85D5E6"/>
                </a:solidFill>
                <a:latin typeface="Montserrat Medium" panose="00000600000000000000" pitchFamily="2" charset="0"/>
              </a:rPr>
              <a:t>, un </a:t>
            </a:r>
            <a:r>
              <a:rPr lang="en-GB" sz="1600" b="0" dirty="0" err="1">
                <a:solidFill>
                  <a:srgbClr val="85D5E6"/>
                </a:solidFill>
                <a:latin typeface="Montserrat Medium" panose="00000600000000000000" pitchFamily="2" charset="0"/>
              </a:rPr>
              <a:t>limbaj</a:t>
            </a:r>
            <a:r>
              <a:rPr lang="en-GB" sz="1600" b="0" dirty="0">
                <a:solidFill>
                  <a:srgbClr val="85D5E6"/>
                </a:solidFill>
                <a:latin typeface="Montserrat Medium" panose="00000600000000000000" pitchFamily="2" charset="0"/>
              </a:rPr>
              <a:t> de </a:t>
            </a:r>
            <a:r>
              <a:rPr lang="en-GB" sz="1600" b="0" dirty="0" err="1">
                <a:solidFill>
                  <a:srgbClr val="85D5E6"/>
                </a:solidFill>
                <a:latin typeface="Montserrat Medium" panose="00000600000000000000" pitchFamily="2" charset="0"/>
              </a:rPr>
              <a:t>programare</a:t>
            </a:r>
            <a:r>
              <a:rPr lang="en-GB" sz="1600" b="0" dirty="0">
                <a:solidFill>
                  <a:srgbClr val="85D5E6"/>
                </a:solidFill>
                <a:latin typeface="Montserrat Medium" panose="00000600000000000000" pitchFamily="2" charset="0"/>
              </a:rPr>
              <a:t> de </a:t>
            </a:r>
            <a:r>
              <a:rPr lang="en-GB" sz="1600" b="0" dirty="0" err="1">
                <a:solidFill>
                  <a:srgbClr val="85D5E6"/>
                </a:solidFill>
                <a:latin typeface="Montserrat Medium" panose="00000600000000000000" pitchFamily="2" charset="0"/>
              </a:rPr>
              <a:t>nivel</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inalt</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cunoscut</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pentru</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sintaxa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simpla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si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lizibila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iar</a:t>
            </a:r>
            <a:r>
              <a:rPr lang="en-GB" sz="1600" b="0" dirty="0">
                <a:solidFill>
                  <a:srgbClr val="85D5E6"/>
                </a:solidFill>
                <a:latin typeface="Montserrat Medium" panose="00000600000000000000" pitchFamily="2" charset="0"/>
              </a:rPr>
              <a:t> ca </a:t>
            </a:r>
            <a:r>
              <a:rPr lang="en-GB" sz="1600" b="0" dirty="0" err="1">
                <a:solidFill>
                  <a:srgbClr val="85D5E6"/>
                </a:solidFill>
                <a:latin typeface="Montserrat Medium" panose="00000600000000000000" pitchFamily="2" charset="0"/>
              </a:rPr>
              <a:t>si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mediu</a:t>
            </a:r>
            <a:r>
              <a:rPr lang="en-GB" sz="1600" b="0" dirty="0">
                <a:solidFill>
                  <a:srgbClr val="85D5E6"/>
                </a:solidFill>
                <a:latin typeface="Montserrat Medium" panose="00000600000000000000" pitchFamily="2" charset="0"/>
              </a:rPr>
              <a:t> de </a:t>
            </a:r>
            <a:r>
              <a:rPr lang="en-GB" sz="1600" b="0" dirty="0" err="1">
                <a:solidFill>
                  <a:srgbClr val="85D5E6"/>
                </a:solidFill>
                <a:latin typeface="Montserrat Medium" panose="00000600000000000000" pitchFamily="2" charset="0"/>
              </a:rPr>
              <a:t>lucru</a:t>
            </a:r>
            <a:r>
              <a:rPr lang="en-GB" sz="1600" b="0" dirty="0">
                <a:solidFill>
                  <a:srgbClr val="85D5E6"/>
                </a:solidFill>
                <a:latin typeface="Montserrat Medium" panose="00000600000000000000" pitchFamily="2" charset="0"/>
              </a:rPr>
              <a:t> am </a:t>
            </a:r>
            <a:r>
              <a:rPr lang="en-GB" sz="1600" b="0" dirty="0" err="1">
                <a:solidFill>
                  <a:srgbClr val="85D5E6"/>
                </a:solidFill>
                <a:latin typeface="Montserrat Medium" panose="00000600000000000000" pitchFamily="2" charset="0"/>
              </a:rPr>
              <a:t>utilizat</a:t>
            </a:r>
            <a:r>
              <a:rPr lang="en-GB" sz="1600" b="0" dirty="0">
                <a:solidFill>
                  <a:srgbClr val="85D5E6"/>
                </a:solidFill>
                <a:latin typeface="Montserrat Medium" panose="00000600000000000000" pitchFamily="2" charset="0"/>
              </a:rPr>
              <a:t> </a:t>
            </a:r>
            <a:r>
              <a:rPr lang="en-GB" sz="1600" b="0" dirty="0">
                <a:solidFill>
                  <a:srgbClr val="85D5E6"/>
                </a:solidFill>
                <a:latin typeface="Montserrat ExtraBold" panose="00000900000000000000" pitchFamily="2" charset="0"/>
              </a:rPr>
              <a:t>Visual Studio </a:t>
            </a:r>
            <a:r>
              <a:rPr lang="en-GB" sz="1600" b="0" dirty="0" err="1">
                <a:solidFill>
                  <a:srgbClr val="85D5E6"/>
                </a:solidFill>
                <a:latin typeface="Montserrat Medium" panose="00000600000000000000" pitchFamily="2" charset="0"/>
              </a:rPr>
              <a:t>deoarece</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este</a:t>
            </a:r>
            <a:r>
              <a:rPr lang="en-GB" sz="1600" b="0" dirty="0">
                <a:solidFill>
                  <a:srgbClr val="85D5E6"/>
                </a:solidFill>
                <a:latin typeface="Montserrat Medium" panose="00000600000000000000" pitchFamily="2" charset="0"/>
              </a:rPr>
              <a:t> un editor de cod </a:t>
            </a:r>
            <a:r>
              <a:rPr lang="en-GB" sz="1600" b="0" dirty="0" err="1">
                <a:solidFill>
                  <a:srgbClr val="85D5E6"/>
                </a:solidFill>
                <a:latin typeface="Montserrat Medium" panose="00000600000000000000" pitchFamily="2" charset="0"/>
              </a:rPr>
              <a:t>sursa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usor</a:t>
            </a:r>
            <a:r>
              <a:rPr lang="en-GB" sz="1600" b="0" dirty="0">
                <a:solidFill>
                  <a:srgbClr val="85D5E6"/>
                </a:solidFill>
                <a:latin typeface="Montserrat Medium" panose="00000600000000000000" pitchFamily="2" charset="0"/>
              </a:rPr>
              <a:t>, rapid </a:t>
            </a:r>
            <a:r>
              <a:rPr lang="en-GB" sz="1600" b="0" dirty="0" err="1">
                <a:solidFill>
                  <a:srgbClr val="85D5E6"/>
                </a:solidFill>
                <a:latin typeface="Montserrat Medium" panose="00000600000000000000" pitchFamily="2" charset="0"/>
              </a:rPr>
              <a:t>si</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extensibil</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ce</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poate</a:t>
            </a:r>
            <a:r>
              <a:rPr lang="en-GB" sz="1600" b="0" dirty="0">
                <a:solidFill>
                  <a:srgbClr val="85D5E6"/>
                </a:solidFill>
                <a:latin typeface="Montserrat Medium" panose="00000600000000000000" pitchFamily="2" charset="0"/>
              </a:rPr>
              <a:t> fi </a:t>
            </a:r>
            <a:r>
              <a:rPr lang="en-GB" sz="1600" b="0" dirty="0" err="1">
                <a:solidFill>
                  <a:srgbClr val="85D5E6"/>
                </a:solidFill>
                <a:latin typeface="Montserrat Medium" panose="00000600000000000000" pitchFamily="2" charset="0"/>
              </a:rPr>
              <a:t>utilizat</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pentru</a:t>
            </a:r>
            <a:r>
              <a:rPr lang="en-GB" sz="1600" b="0" dirty="0">
                <a:solidFill>
                  <a:srgbClr val="85D5E6"/>
                </a:solidFill>
                <a:latin typeface="Montserrat Medium" panose="00000600000000000000" pitchFamily="2" charset="0"/>
              </a:rPr>
              <a:t> o </a:t>
            </a:r>
            <a:r>
              <a:rPr lang="en-GB" sz="1600" b="0" dirty="0" err="1">
                <a:solidFill>
                  <a:srgbClr val="85D5E6"/>
                </a:solidFill>
                <a:latin typeface="Montserrat Medium" panose="00000600000000000000" pitchFamily="2" charset="0"/>
              </a:rPr>
              <a:t>gama</a:t>
            </a:r>
            <a:r>
              <a:rPr lang="en-GB" sz="1600" b="0" dirty="0">
                <a:solidFill>
                  <a:srgbClr val="85D5E6"/>
                </a:solidFill>
                <a:latin typeface="Montserrat Medium" panose="00000600000000000000" pitchFamily="2" charset="0"/>
              </a:rPr>
              <a:t> </a:t>
            </a:r>
            <a:r>
              <a:rPr lang="en-GB" sz="1600" b="0" dirty="0" err="1">
                <a:solidFill>
                  <a:srgbClr val="85D5E6"/>
                </a:solidFill>
                <a:latin typeface="Montserrat Medium" panose="00000600000000000000" pitchFamily="2" charset="0"/>
              </a:rPr>
              <a:t>larga</a:t>
            </a:r>
            <a:r>
              <a:rPr lang="en-GB" sz="1600" b="0" dirty="0">
                <a:solidFill>
                  <a:srgbClr val="85D5E6"/>
                </a:solidFill>
                <a:latin typeface="Montserrat Medium" panose="00000600000000000000" pitchFamily="2" charset="0"/>
              </a:rPr>
              <a:t>  de </a:t>
            </a:r>
            <a:r>
              <a:rPr lang="en-GB" sz="1600" b="0" dirty="0" err="1">
                <a:solidFill>
                  <a:srgbClr val="85D5E6"/>
                </a:solidFill>
                <a:latin typeface="Montserrat Medium" panose="00000600000000000000" pitchFamily="2" charset="0"/>
              </a:rPr>
              <a:t>limbaje</a:t>
            </a:r>
            <a:r>
              <a:rPr lang="en-GB" sz="1600" b="0" dirty="0">
                <a:solidFill>
                  <a:srgbClr val="85D5E6"/>
                </a:solidFill>
                <a:latin typeface="Montserrat Medium" panose="00000600000000000000" pitchFamily="2" charset="0"/>
              </a:rPr>
              <a:t> de </a:t>
            </a:r>
            <a:r>
              <a:rPr lang="en-GB" sz="1600" b="0" dirty="0" err="1">
                <a:solidFill>
                  <a:srgbClr val="85D5E6"/>
                </a:solidFill>
                <a:latin typeface="Montserrat Medium" panose="00000600000000000000" pitchFamily="2" charset="0"/>
              </a:rPr>
              <a:t>porgramare</a:t>
            </a:r>
            <a:r>
              <a:rPr lang="en-GB" sz="1600" b="0" dirty="0">
                <a:solidFill>
                  <a:srgbClr val="85D5E6"/>
                </a:solidFill>
                <a:latin typeface="Montserrat Medium" panose="00000600000000000000" pitchFamily="2" charset="0"/>
              </a:rPr>
              <a:t>, inclusive Python. </a:t>
            </a:r>
            <a:endParaRPr sz="1600" b="0" dirty="0">
              <a:solidFill>
                <a:srgbClr val="85D5E6"/>
              </a:solidFill>
              <a:latin typeface="Montserrat Medium" panose="00000600000000000000" pitchFamily="2" charset="0"/>
            </a:endParaRPr>
          </a:p>
        </p:txBody>
      </p:sp>
      <p:pic>
        <p:nvPicPr>
          <p:cNvPr id="3076" name="Picture 4" descr="Editing Python Code in Visual Studio Code">
            <a:extLst>
              <a:ext uri="{FF2B5EF4-FFF2-40B4-BE49-F238E27FC236}">
                <a16:creationId xmlns:a16="http://schemas.microsoft.com/office/drawing/2014/main" id="{673AB91E-937A-A9CB-C21F-548AC4AC5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322" y="2526030"/>
            <a:ext cx="3983355" cy="1989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a:extLst>
              <a:ext uri="{FF2B5EF4-FFF2-40B4-BE49-F238E27FC236}">
                <a16:creationId xmlns:a16="http://schemas.microsoft.com/office/drawing/2014/main" id="{0744A502-6081-96D5-A3A0-5272046C7BBE}"/>
              </a:ext>
            </a:extLst>
          </p:cNvPr>
          <p:cNvSpPr/>
          <p:nvPr/>
        </p:nvSpPr>
        <p:spPr>
          <a:xfrm>
            <a:off x="0" y="0"/>
            <a:ext cx="80010" cy="513207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500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993</Words>
  <Application>Microsoft Office PowerPoint</Application>
  <PresentationFormat>On-screen Show (16:9)</PresentationFormat>
  <Paragraphs>60</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Montserrat ExtraBold</vt:lpstr>
      <vt:lpstr>Montserrat</vt:lpstr>
      <vt:lpstr>Montserrat Medium</vt:lpstr>
      <vt:lpstr>Wingdings</vt:lpstr>
      <vt:lpstr>Montserrat ExtraLight</vt:lpstr>
      <vt:lpstr>Arial</vt:lpstr>
      <vt:lpstr>Futuristic Background by Slidesgo</vt:lpstr>
      <vt:lpstr>Project Mbappe</vt:lpstr>
      <vt:lpstr>CUPRINS:</vt:lpstr>
      <vt:lpstr>PowerPoint Presentation</vt:lpstr>
      <vt:lpstr>PowerPoint Presentation</vt:lpstr>
      <vt:lpstr>PowerPoint Presentation</vt:lpstr>
      <vt:lpstr>PowerPoint Presentation</vt:lpstr>
      <vt:lpstr>Programe si limbaje de programare utilizate</vt:lpstr>
      <vt:lpstr>ROS 2 este a doua generatie a sistemului de operare robotic open-source, dezvoltat pentru a imbunatati functionalitatile si performanta oferite de prima versiune (ROS 1). Este un ecosistem modular care permite dezvoltatorilor sa construiasca si sa implementeze aplicatii avansate de robotica. Acesta prezinta o serie de imbunatatiri si avantaje aduse fata de ROS1 precum comunicatiile fara fir, suport extins si scalabilitate. In dezvoltarea proiectului a fost foarte util deoarece prezinta o popularitate ridica in dezvoltarea roboticii si se pot gasi foarte usor tutorial si resurse pentru acesta, ce au favorizat utilizarea lui.</vt:lpstr>
      <vt:lpstr>Pentru partea de cod am utilizat ca si limbaj de programare Python, un limbaj de programare de nivel inalt, cunoscut pentru sintaxa sa simpla si lizibila, iar ca si mediu de lucru am utilizat Visual Studio deoarece este un editor de cod sursa usor, rapid si extensibil ce poate fi utilizat pentru o gama larga  de limbaje de porgramare, inclusive Python. </vt:lpstr>
      <vt:lpstr>Gazebo este un simulator avansat pentru roboti, utilizat pe scara larga in cercetare si educatie pentru testarea algoritmilor de robotica intr-un mediu virtual inainte de implementarea pe hardware real, cu scopul de a detecta aparitia anumitor greseli sau erori. Este open-source si ofera un mediu realist pentru simulari complexe, fiind adesea folosit impreuna cu Robot Operating System (ROS).</vt:lpstr>
      <vt:lpstr>Testarea proiectului</vt:lpstr>
      <vt:lpstr>PowerPoint Presentation</vt:lpstr>
      <vt:lpstr>PowerPoint Presentation</vt:lpstr>
      <vt:lpstr>PowerPoint Presentation</vt:lpstr>
      <vt:lpstr>CONCLUZII</vt:lpstr>
      <vt:lpstr>BIBLIOGRAFIE</vt:lpstr>
      <vt:lpstr>MULTUMIM PENTRU ATENTIA ACORDATA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Radu Handrugan</dc:creator>
  <cp:lastModifiedBy>Radu Handrugan</cp:lastModifiedBy>
  <cp:revision>72</cp:revision>
  <dcterms:modified xsi:type="dcterms:W3CDTF">2025-01-22T20:24:40Z</dcterms:modified>
</cp:coreProperties>
</file>